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6858000" cx="12192000"/>
  <p:notesSz cx="6858000" cy="9144000"/>
  <p:embeddedFontLst>
    <p:embeddedFont>
      <p:font typeface="PT Sans"/>
      <p:regular r:id="rId32"/>
      <p:bold r:id="rId33"/>
      <p:italic r:id="rId34"/>
      <p:boldItalic r:id="rId35"/>
    </p:embeddedFont>
    <p:embeddedFont>
      <p:font typeface="Open Sans"/>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40" roundtripDataSignature="AMtx7mgZM5CJWgD0tMGeik1QO9yaLEfKr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PTSans-bold.fntdata"/><Relationship Id="rId10" Type="http://schemas.openxmlformats.org/officeDocument/2006/relationships/slide" Target="slides/slide5.xml"/><Relationship Id="rId32" Type="http://schemas.openxmlformats.org/officeDocument/2006/relationships/font" Target="fonts/PTSans-regular.fntdata"/><Relationship Id="rId13" Type="http://schemas.openxmlformats.org/officeDocument/2006/relationships/slide" Target="slides/slide8.xml"/><Relationship Id="rId35" Type="http://schemas.openxmlformats.org/officeDocument/2006/relationships/font" Target="fonts/PTSans-boldItalic.fntdata"/><Relationship Id="rId12" Type="http://schemas.openxmlformats.org/officeDocument/2006/relationships/slide" Target="slides/slide7.xml"/><Relationship Id="rId34" Type="http://schemas.openxmlformats.org/officeDocument/2006/relationships/font" Target="fonts/PTSans-italic.fntdata"/><Relationship Id="rId15" Type="http://schemas.openxmlformats.org/officeDocument/2006/relationships/slide" Target="slides/slide10.xml"/><Relationship Id="rId37" Type="http://schemas.openxmlformats.org/officeDocument/2006/relationships/font" Target="fonts/OpenSans-bold.fntdata"/><Relationship Id="rId14" Type="http://schemas.openxmlformats.org/officeDocument/2006/relationships/slide" Target="slides/slide9.xml"/><Relationship Id="rId36" Type="http://schemas.openxmlformats.org/officeDocument/2006/relationships/font" Target="fonts/OpenSans-regular.fntdata"/><Relationship Id="rId17" Type="http://schemas.openxmlformats.org/officeDocument/2006/relationships/slide" Target="slides/slide12.xml"/><Relationship Id="rId39" Type="http://schemas.openxmlformats.org/officeDocument/2006/relationships/font" Target="fonts/OpenSans-boldItalic.fntdata"/><Relationship Id="rId16" Type="http://schemas.openxmlformats.org/officeDocument/2006/relationships/slide" Target="slides/slide11.xml"/><Relationship Id="rId38" Type="http://schemas.openxmlformats.org/officeDocument/2006/relationships/font" Target="fonts/OpenSans-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56a5414576_0_1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g256a5414576_0_1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 name="Google Shape;131;g256a5414576_0_1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56a5414576_0_17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9" name="Google Shape;139;g256a5414576_0_1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56bae3a97c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a:t>
            </a:r>
            <a:endParaRPr/>
          </a:p>
        </p:txBody>
      </p:sp>
      <p:sp>
        <p:nvSpPr>
          <p:cNvPr id="145" name="Google Shape;145;g256bae3a97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56d5f279f7_1_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2" name="Google Shape;152;g256d5f279f7_1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56bae3a97c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8" name="Google Shape;158;g256bae3a97c_0_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KUMC 2019 </a:t>
            </a:r>
            <a:r>
              <a:rPr b="1" lang="en-US" sz="1200">
                <a:solidFill>
                  <a:srgbClr val="0033CD"/>
                </a:solidFill>
                <a:latin typeface="Arial"/>
                <a:ea typeface="Arial"/>
                <a:cs typeface="Arial"/>
                <a:sym typeface="Arial"/>
              </a:rPr>
              <a:t>Summary of Enrollment</a:t>
            </a:r>
            <a:br>
              <a:rPr b="1" lang="en-US" sz="1200">
                <a:solidFill>
                  <a:srgbClr val="0033CD"/>
                </a:solidFill>
                <a:latin typeface="Arial"/>
                <a:ea typeface="Arial"/>
                <a:cs typeface="Arial"/>
                <a:sym typeface="Arial"/>
              </a:rPr>
            </a:br>
            <a:r>
              <a:rPr lang="en-US"/>
              <a:t>“interdependent phenomena” of oppressions, whether based on race, gender, class, sexuality, disability, nationality, or other social categories.</a:t>
            </a:r>
            <a:br>
              <a:rPr lang="en-US"/>
            </a:br>
            <a:br>
              <a:rPr lang="en-US"/>
            </a:br>
            <a:r>
              <a:rPr lang="en-US"/>
              <a:t>Recall that multiculturalism in higher education has come to mean merely a respect for “different” cultures—a superficial celebration of many kinds of food, dress, music, and other such cultural expressions. In this diminished vision of intersectionality, institutional approaches to diversity are reduced simply to increasing the numbers of “different” bodies on campus, resulting in policies and practices that fall short of what is needed. Consider, for example, how campuses provide services to “diverse” students as if their bodies transparently cued a single identity, whether based on race, national origin, sex, or sexuality. </a:t>
            </a:r>
            <a:br>
              <a:rPr lang="en-US"/>
            </a:br>
            <a:br>
              <a:rPr lang="en-US"/>
            </a:br>
            <a:r>
              <a:rPr lang="en-US"/>
              <a:t>Although “accommodating” difference in separate, serial fashion can reduce some barriers to teaching and learning, intersectional thought and analysis demands a far more transformative process in scholarship, the curriculum, and organization.</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US"/>
              <a:t>In this political and cultural atmosphere, deeper intersectional insights and actions are all the more needed. </a:t>
            </a:r>
            <a:endParaRPr/>
          </a:p>
          <a:p>
            <a:pPr indent="0" lvl="0" marL="0" rtl="0" algn="l">
              <a:lnSpc>
                <a:spcPct val="100000"/>
              </a:lnSpc>
              <a:spcBef>
                <a:spcPts val="0"/>
              </a:spcBef>
              <a:spcAft>
                <a:spcPts val="0"/>
              </a:spcAft>
              <a:buSzPts val="1400"/>
              <a:buNone/>
            </a:pPr>
            <a:r>
              <a:t/>
            </a:r>
            <a:endParaRPr/>
          </a:p>
        </p:txBody>
      </p:sp>
      <p:sp>
        <p:nvSpPr>
          <p:cNvPr id="159" name="Google Shape;159;g256bae3a97c_0_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56bae3a97c_0_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 name="Google Shape;166;g256bae3a97c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56a5414576_0_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g256a5414576_0_7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 name="Google Shape;173;g256a5414576_0_7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56a5414576_0_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g256a5414576_0_8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2" name="Google Shape;182;g256a5414576_0_8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56a5414576_0_1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g256a5414576_0_1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0" name="Google Shape;190;g256a5414576_0_1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56a5414576_0_2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g256a5414576_0_2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 name="Google Shape;199;g256a5414576_0_2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 name="Google Shape;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56d5f279f7_1_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256d5f279f7_1_5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g256d5f279f7_1_5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256d5f279f7_1_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256d5f279f7_1_6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g256d5f279f7_1_6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56d5f279f7_1_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Allow time for learners to share what they think and dedicate time to discuss. When it is time to wrap up to continue with the session, click so that the quote appears to allow you to proceed.</a:t>
            </a:r>
            <a:endParaRPr/>
          </a:p>
        </p:txBody>
      </p:sp>
      <p:sp>
        <p:nvSpPr>
          <p:cNvPr id="222" name="Google Shape;222;g256d5f279f7_1_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256d5f279f7_1_8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a:t>
            </a:r>
            <a:endParaRPr/>
          </a:p>
        </p:txBody>
      </p:sp>
      <p:sp>
        <p:nvSpPr>
          <p:cNvPr id="228" name="Google Shape;228;g256d5f279f7_1_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256d5f279f7_1_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256d5f279f7_1_7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g256d5f279f7_1_7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256d5f279f7_1_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256d5f279f7_1_8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4" name="Google Shape;244;g256d5f279f7_1_8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8" name="Google Shape;248;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The quote on top of the diagram will appear after you introduce all the points in sequence. Creshaw’s explanation using the lens paradigm.</a:t>
            </a:r>
            <a:endParaRPr/>
          </a:p>
        </p:txBody>
      </p:sp>
      <p:sp>
        <p:nvSpPr>
          <p:cNvPr id="72" name="Google Shape;7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256a5414576_0_1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 name="Google Shape;80;g256a5414576_0_1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1" name="Google Shape;81;g256a5414576_0_1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56a5414576_0_1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g256a5414576_0_1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 name="Google Shape;90;g256a5414576_0_1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256a5414576_0_1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g256a5414576_0_1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9" name="Google Shape;99;g256a5414576_0_1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56a5414576_0_1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g256a5414576_0_10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 name="Google Shape;106;g256a5414576_0_1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256a5414576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g256a5414576_0_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 name="Google Shape;116;g256a5414576_0_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56a5414576_0_2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g256a5414576_0_2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 name="Google Shape;124;g256a5414576_0_2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39" name="Shape 39"/>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40" name="Shape 40"/>
        <p:cNvGrpSpPr/>
        <p:nvPr/>
      </p:nvGrpSpPr>
      <p:grpSpPr>
        <a:xfrm>
          <a:off x="0" y="0"/>
          <a:ext cx="0" cy="0"/>
          <a:chOff x="0" y="0"/>
          <a:chExt cx="0" cy="0"/>
        </a:xfrm>
      </p:grpSpPr>
      <p:sp>
        <p:nvSpPr>
          <p:cNvPr id="41" name="Google Shape;41;p32"/>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2" name="Google Shape;42;p32"/>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3" name="Google Shape;43;p32"/>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4" name="Google Shape;44;p32"/>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5" name="Google Shape;45;p32"/>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46" name="Shape 46"/>
        <p:cNvGrpSpPr/>
        <p:nvPr/>
      </p:nvGrpSpPr>
      <p:grpSpPr>
        <a:xfrm>
          <a:off x="0" y="0"/>
          <a:ext cx="0" cy="0"/>
          <a:chOff x="0" y="0"/>
          <a:chExt cx="0" cy="0"/>
        </a:xfrm>
      </p:grpSpPr>
      <p:sp>
        <p:nvSpPr>
          <p:cNvPr id="47" name="Google Shape;47;p33"/>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8" name="Google Shape;48;p33"/>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9" name="Google Shape;49;p33"/>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0" name="Google Shape;50;p33"/>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1" name="Google Shape;51;p33"/>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52" name="Shape 52"/>
        <p:cNvGrpSpPr/>
        <p:nvPr/>
      </p:nvGrpSpPr>
      <p:grpSpPr>
        <a:xfrm>
          <a:off x="0" y="0"/>
          <a:ext cx="0" cy="0"/>
          <a:chOff x="0" y="0"/>
          <a:chExt cx="0" cy="0"/>
        </a:xfrm>
      </p:grpSpPr>
      <p:sp>
        <p:nvSpPr>
          <p:cNvPr id="53" name="Google Shape;53;p34"/>
          <p:cNvSpPr/>
          <p:nvPr>
            <p:ph idx="2" type="pic"/>
          </p:nvPr>
        </p:nvSpPr>
        <p:spPr>
          <a:xfrm>
            <a:off x="3866322" y="1503673"/>
            <a:ext cx="7510452" cy="4524823"/>
          </a:xfrm>
          <a:prstGeom prst="rect">
            <a:avLst/>
          </a:prstGeom>
          <a:noFill/>
          <a:ln>
            <a:noFill/>
          </a:ln>
        </p:spPr>
      </p:sp>
      <p:sp>
        <p:nvSpPr>
          <p:cNvPr id="54" name="Google Shape;54;p34"/>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5" name="Google Shape;55;p34"/>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56" name="Shape 56"/>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57" name="Shape 57"/>
        <p:cNvGrpSpPr/>
        <p:nvPr/>
      </p:nvGrpSpPr>
      <p:grpSpPr>
        <a:xfrm>
          <a:off x="0" y="0"/>
          <a:ext cx="0" cy="0"/>
          <a:chOff x="0" y="0"/>
          <a:chExt cx="0" cy="0"/>
        </a:xfrm>
      </p:grpSpPr>
      <p:sp>
        <p:nvSpPr>
          <p:cNvPr id="58" name="Google Shape;58;p36"/>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9" name="Google Shape;59;p36"/>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sp>
        <p:nvSpPr>
          <p:cNvPr id="12" name="Google Shape;12;p23"/>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23"/>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24"/>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24"/>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17" name="Google Shape;17;p24"/>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31"/>
          <p:cNvSpPr txBox="1"/>
          <p:nvPr>
            <p:ph type="title"/>
          </p:nvPr>
        </p:nvSpPr>
        <p:spPr>
          <a:xfrm>
            <a:off x="815225" y="1491351"/>
            <a:ext cx="71620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 name="Google Shape;20;p31"/>
          <p:cNvSpPr txBox="1"/>
          <p:nvPr>
            <p:ph idx="1" type="body"/>
          </p:nvPr>
        </p:nvSpPr>
        <p:spPr>
          <a:xfrm>
            <a:off x="838199" y="2816913"/>
            <a:ext cx="7139093"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21" name="Google Shape;21;p31"/>
          <p:cNvSpPr txBox="1"/>
          <p:nvPr>
            <p:ph idx="2" type="body"/>
          </p:nvPr>
        </p:nvSpPr>
        <p:spPr>
          <a:xfrm>
            <a:off x="8296310" y="1491351"/>
            <a:ext cx="3057489"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27"/>
          <p:cNvSpPr/>
          <p:nvPr>
            <p:ph idx="2" type="pic"/>
          </p:nvPr>
        </p:nvSpPr>
        <p:spPr>
          <a:xfrm>
            <a:off x="3866322" y="1503673"/>
            <a:ext cx="7510452" cy="4524823"/>
          </a:xfrm>
          <a:prstGeom prst="rect">
            <a:avLst/>
          </a:prstGeom>
          <a:noFill/>
          <a:ln>
            <a:noFill/>
          </a:ln>
        </p:spPr>
      </p:sp>
      <p:sp>
        <p:nvSpPr>
          <p:cNvPr id="24" name="Google Shape;24;p27"/>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5" name="Google Shape;25;p27"/>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26" name="Shape 26"/>
        <p:cNvGrpSpPr/>
        <p:nvPr/>
      </p:nvGrpSpPr>
      <p:grpSpPr>
        <a:xfrm>
          <a:off x="0" y="0"/>
          <a:ext cx="0" cy="0"/>
          <a:chOff x="0" y="0"/>
          <a:chExt cx="0" cy="0"/>
        </a:xfrm>
      </p:grpSpPr>
      <p:sp>
        <p:nvSpPr>
          <p:cNvPr id="27" name="Google Shape;27;p29"/>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8" name="Google Shape;28;p29"/>
          <p:cNvSpPr txBox="1"/>
          <p:nvPr>
            <p:ph idx="1" type="body"/>
          </p:nvPr>
        </p:nvSpPr>
        <p:spPr>
          <a:xfrm>
            <a:off x="815225" y="2584836"/>
            <a:ext cx="10561550" cy="345719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29" name="Shape 29"/>
        <p:cNvGrpSpPr/>
        <p:nvPr/>
      </p:nvGrpSpPr>
      <p:grpSpPr>
        <a:xfrm>
          <a:off x="0" y="0"/>
          <a:ext cx="0" cy="0"/>
          <a:chOff x="0" y="0"/>
          <a:chExt cx="0" cy="0"/>
        </a:xfrm>
      </p:grpSpPr>
      <p:sp>
        <p:nvSpPr>
          <p:cNvPr id="30" name="Google Shape;30;p25"/>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1" name="Google Shape;31;p25"/>
          <p:cNvSpPr txBox="1"/>
          <p:nvPr>
            <p:ph idx="1" type="body"/>
          </p:nvPr>
        </p:nvSpPr>
        <p:spPr>
          <a:xfrm>
            <a:off x="831850" y="2710927"/>
            <a:ext cx="10515600" cy="329230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32" name="Shape 32"/>
        <p:cNvGrpSpPr/>
        <p:nvPr/>
      </p:nvGrpSpPr>
      <p:grpSpPr>
        <a:xfrm>
          <a:off x="0" y="0"/>
          <a:ext cx="0" cy="0"/>
          <a:chOff x="0" y="0"/>
          <a:chExt cx="0" cy="0"/>
        </a:xfrm>
      </p:grpSpPr>
      <p:sp>
        <p:nvSpPr>
          <p:cNvPr id="33" name="Google Shape;33;p26"/>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4" name="Google Shape;34;p26"/>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5" name="Google Shape;35;p26"/>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36" name="Shape 36"/>
        <p:cNvGrpSpPr/>
        <p:nvPr/>
      </p:nvGrpSpPr>
      <p:grpSpPr>
        <a:xfrm>
          <a:off x="0" y="0"/>
          <a:ext cx="0" cy="0"/>
          <a:chOff x="0" y="0"/>
          <a:chExt cx="0" cy="0"/>
        </a:xfrm>
      </p:grpSpPr>
      <p:sp>
        <p:nvSpPr>
          <p:cNvPr id="37" name="Google Shape;37;p30"/>
          <p:cNvSpPr txBox="1"/>
          <p:nvPr>
            <p:ph type="title"/>
          </p:nvPr>
        </p:nvSpPr>
        <p:spPr>
          <a:xfrm>
            <a:off x="831850" y="1499046"/>
            <a:ext cx="10515600" cy="3461647"/>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8" name="Google Shape;38;p30"/>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hyperlink" Target="http://www.youtube.com/watch?v=VD0zOrDEvAc" TargetMode="Externa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4.jp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1.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hyperlink" Target="http://www.youtube.com/watch?v=ZahtlxW2CIQ" TargetMode="External"/><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14.jp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0" Type="http://schemas.openxmlformats.org/officeDocument/2006/relationships/hyperlink" Target="https://bookshop.org/contributors/kimberle-crenshaw-4c20839e-cc78-4410-b076-095aad20184d" TargetMode="External"/><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hyperlink" Target="https://www.oxfordhandbooks.com/view/10.1093/oxfordhb/9780199938735.001.0001/oxfordhb-9780199938735" TargetMode="External"/><Relationship Id="rId4" Type="http://schemas.openxmlformats.org/officeDocument/2006/relationships/hyperlink" Target="https://www.cairn.info/publications-de-Nira-Yuval-Davis--136361.htm" TargetMode="External"/><Relationship Id="rId9" Type="http://schemas.openxmlformats.org/officeDocument/2006/relationships/hyperlink" Target="https://bookshop.org/contributors/patricia-hill-collins-e7c27b87-ffdf-4a50-8496-255778d6a4e6" TargetMode="External"/><Relationship Id="rId5" Type="http://schemas.openxmlformats.org/officeDocument/2006/relationships/hyperlink" Target="https://journals.sagepub.com/doi/10.1177/0038038511416164" TargetMode="External"/><Relationship Id="rId6" Type="http://schemas.openxmlformats.org/officeDocument/2006/relationships/hyperlink" Target="https://journals.sagepub.com/doi/10.1177/0038038511416164" TargetMode="External"/><Relationship Id="rId7" Type="http://schemas.openxmlformats.org/officeDocument/2006/relationships/hyperlink" Target="https://journals.sagepub.com/doi/10.1177/0038038511416164" TargetMode="External"/><Relationship Id="rId8" Type="http://schemas.openxmlformats.org/officeDocument/2006/relationships/hyperlink" Target="https://journals.sagepub.com/doi/10.1177/003803851141616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hyperlink" Target="https://www.cjr.org/language_corner/intersectionality.php" TargetMode="Externa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hyperlink" Target="https://www.amazon.co.uk/Can-All-Feminists-Seventeen-intersectionality/dp/0349009872" TargetMode="External"/><Relationship Id="rId4" Type="http://schemas.openxmlformats.org/officeDocument/2006/relationships/hyperlink" Target="https://newrepublic.com/article/157734/white-witness-contemporary-lynching" TargetMode="External"/><Relationship Id="rId5"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s://www.ncbi.nlm.nih.gov/pmc/articles/PMC6113571" TargetMode="External"/><Relationship Id="rId4" Type="http://schemas.openxmlformats.org/officeDocument/2006/relationships/hyperlink" Target="https://www.unwomen.org/en/what-we-do/ending-violence-against-women/facts-and-figure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hyperlink" Target="http://www.youtube.com/watch?v=akOe5-UsQ2o" TargetMode="External"/><Relationship Id="rId4" Type="http://schemas.openxmlformats.org/officeDocument/2006/relationships/image" Target="../media/image9.jpg"/><Relationship Id="rId5"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g256a5414576_0_123"/>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sz="2100"/>
              <a:t>An example of intersecting identities</a:t>
            </a:r>
            <a:endParaRPr sz="2100"/>
          </a:p>
        </p:txBody>
      </p:sp>
      <p:sp>
        <p:nvSpPr>
          <p:cNvPr id="134" name="Google Shape;134;g256a5414576_0_123"/>
          <p:cNvSpPr/>
          <p:nvPr>
            <p:ph idx="2" type="pic"/>
          </p:nvPr>
        </p:nvSpPr>
        <p:spPr>
          <a:xfrm>
            <a:off x="3866322" y="1503673"/>
            <a:ext cx="7510500" cy="4524900"/>
          </a:xfrm>
          <a:prstGeom prst="rect">
            <a:avLst/>
          </a:prstGeom>
          <a:noFill/>
          <a:ln>
            <a:noFill/>
          </a:ln>
        </p:spPr>
      </p:sp>
      <p:pic>
        <p:nvPicPr>
          <p:cNvPr descr="Sonny Singh gives us insight on how he navigates the world as a South Asian turban-wearing Sikh man but also sheds light on how his privileged identities as a cishet abled-bodied middle-class man can be utilized to stand in solidarity with others. &#10;&#10;Learn more about Sonny's work as a social justice educator here:&#10;https://sonnysingh.com&#10;Listen to his band Red Baraat here:&#10;https://www.redbaraat.com&#10;&#10;#RaceAnd is a special 8-part video series produced by Race Forward’s Video Production Specialist Kat Lazo, exploring the many ways that race compounds and intersects with all the other issues faced by people of color. Each video features a different artist, activist, or thinker, sharing their lived experience how race intertwines with their other identities, and how that mix impacts their lives both personally and systemically.&#10;&#10;Learn more by visiting:&#10;https://www.raceforward.org/videos/RaceAnd&#10;&#10;Directed and edited by Kat Lazo&#10;&#10;______________________________________________________________________________________________&#10;Founded in 1981, Race Forward brings systemic analysis and an innovative approach to complex race issues to help people take effective action toward racial equity. Founded in 2002, CSI catalyzes community, government, and other institutions to dismantle structural racial inequity and create equitable outcomes for all. &#10;&#10;The new Race Forward is home to the Government Alliance on Race and Equity (GARE), a national network of government working to achieve racial equity and advance opportunities for all. Race Forward publishes the daily news site Colorlines and presents Facing Race, the country’s largest multiracial conference on racial justice. &#10; &#10;https://raceforward.org&#10;https://twitter.com/RaceForward&#10;https://facebook.com/RaceForward" id="135" name="Google Shape;135;g256a5414576_0_123" title="#RaceAnd: Sonny Singh">
            <a:hlinkClick r:id="rId3"/>
          </p:cNvPr>
          <p:cNvPicPr preferRelativeResize="0"/>
          <p:nvPr/>
        </p:nvPicPr>
        <p:blipFill rotWithShape="1">
          <a:blip r:embed="rId4">
            <a:alphaModFix/>
          </a:blip>
          <a:srcRect b="0" l="0" r="0" t="0"/>
          <a:stretch/>
        </p:blipFill>
        <p:spPr>
          <a:xfrm>
            <a:off x="3750425" y="1380500"/>
            <a:ext cx="8044297" cy="4524900"/>
          </a:xfrm>
          <a:prstGeom prst="rect">
            <a:avLst/>
          </a:prstGeom>
          <a:noFill/>
          <a:ln>
            <a:noFill/>
          </a:ln>
        </p:spPr>
      </p:pic>
      <p:sp>
        <p:nvSpPr>
          <p:cNvPr id="136" name="Google Shape;136;g256a5414576_0_123"/>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Meet Sonny Singh</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gtEl>
                                        <p:attrNameLst>
                                          <p:attrName>style.visibility</p:attrName>
                                        </p:attrNameLst>
                                      </p:cBhvr>
                                      <p:to>
                                        <p:strVal val="visible"/>
                                      </p:to>
                                    </p:set>
                                    <p:animEffect filter="fade" transition="in">
                                      <p:cBhvr>
                                        <p:cTn dur="1000"/>
                                        <p:tgtEl>
                                          <p:spTgt spid="1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g256a5414576_0_173"/>
          <p:cNvSpPr txBox="1"/>
          <p:nvPr>
            <p:ph type="title"/>
          </p:nvPr>
        </p:nvSpPr>
        <p:spPr>
          <a:xfrm>
            <a:off x="815225" y="1491352"/>
            <a:ext cx="10561500" cy="7440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lang="en-US"/>
              <a:t>Defining Intersectionality</a:t>
            </a:r>
            <a:endParaRPr/>
          </a:p>
        </p:txBody>
      </p:sp>
      <p:sp>
        <p:nvSpPr>
          <p:cNvPr id="142" name="Google Shape;142;g256a5414576_0_173"/>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90000"/>
              </a:lnSpc>
              <a:spcBef>
                <a:spcPts val="1000"/>
              </a:spcBef>
              <a:spcAft>
                <a:spcPts val="0"/>
              </a:spcAft>
              <a:buClr>
                <a:schemeClr val="dk1"/>
              </a:buClr>
              <a:buSzPts val="2400"/>
              <a:buFont typeface="Arial"/>
              <a:buNone/>
            </a:pPr>
            <a:r>
              <a:rPr lang="en-US"/>
              <a:t>“Intersectionality is a lens through which you can see where power comes and collides, where it interlocks and intersects. It’s not simply that there’s a race problem here, a gender problem here, and a class or LBGTQ problem there. Many times that framework erases what happens to people who are subject to all of these things.”</a:t>
            </a:r>
            <a:endParaRPr/>
          </a:p>
          <a:p>
            <a:pPr indent="-228600" lvl="0" marL="457200" rtl="0" algn="r">
              <a:lnSpc>
                <a:spcPct val="90000"/>
              </a:lnSpc>
              <a:spcBef>
                <a:spcPts val="1000"/>
              </a:spcBef>
              <a:spcAft>
                <a:spcPts val="0"/>
              </a:spcAft>
              <a:buSzPts val="2400"/>
              <a:buNone/>
            </a:pPr>
            <a:r>
              <a:rPr lang="en-US"/>
              <a:t>Kimberle’ Crenshaw</a:t>
            </a:r>
            <a:endParaRPr/>
          </a:p>
          <a:p>
            <a:pPr indent="-228600" lvl="0" marL="457200" marR="0" rtl="0" algn="l">
              <a:lnSpc>
                <a:spcPct val="90000"/>
              </a:lnSpc>
              <a:spcBef>
                <a:spcPts val="1000"/>
              </a:spcBef>
              <a:spcAft>
                <a:spcPts val="0"/>
              </a:spcAft>
              <a:buClr>
                <a:schemeClr val="dk1"/>
              </a:buClr>
              <a:buSzPts val="2400"/>
              <a:buFont typeface="Arial"/>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descr="Image result for what are my identities" id="147" name="Google Shape;147;g256bae3a97c_0_0"/>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148" name="Google Shape;148;g256bae3a97c_0_0"/>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Exercise | Handout A</a:t>
            </a:r>
            <a:r>
              <a:rPr lang="en-US"/>
              <a:t> </a:t>
            </a:r>
            <a:br>
              <a:rPr lang="en-US"/>
            </a:br>
            <a:r>
              <a:rPr lang="en-US"/>
              <a:t>WHAT ARE YOUR IDENTITIES?</a:t>
            </a:r>
            <a:endParaRPr/>
          </a:p>
        </p:txBody>
      </p:sp>
      <p:pic>
        <p:nvPicPr>
          <p:cNvPr id="149" name="Google Shape;149;g256bae3a97c_0_0"/>
          <p:cNvPicPr preferRelativeResize="0"/>
          <p:nvPr/>
        </p:nvPicPr>
        <p:blipFill rotWithShape="1">
          <a:blip r:embed="rId4">
            <a:alphaModFix/>
          </a:blip>
          <a:srcRect b="0" l="0" r="0" t="0"/>
          <a:stretch/>
        </p:blipFill>
        <p:spPr>
          <a:xfrm>
            <a:off x="9744650" y="1198500"/>
            <a:ext cx="1691200" cy="1691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g256d5f279f7_1_1"/>
          <p:cNvSpPr txBox="1"/>
          <p:nvPr>
            <p:ph type="title"/>
          </p:nvPr>
        </p:nvSpPr>
        <p:spPr>
          <a:xfrm>
            <a:off x="815225" y="1491352"/>
            <a:ext cx="10561500" cy="7440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lang="en-US"/>
              <a:t>Discussion: </a:t>
            </a:r>
            <a:r>
              <a:rPr b="0" lang="en-US" sz="2800"/>
              <a:t>apply intersectionality to university</a:t>
            </a:r>
            <a:endParaRPr b="0" sz="2800"/>
          </a:p>
        </p:txBody>
      </p:sp>
      <p:sp>
        <p:nvSpPr>
          <p:cNvPr id="155" name="Google Shape;155;g256d5f279f7_1_1"/>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90000"/>
              </a:lnSpc>
              <a:spcBef>
                <a:spcPts val="1000"/>
              </a:spcBef>
              <a:spcAft>
                <a:spcPts val="0"/>
              </a:spcAft>
              <a:buClr>
                <a:schemeClr val="dk1"/>
              </a:buClr>
              <a:buSzPts val="2400"/>
              <a:buFont typeface="Arial"/>
              <a:buNone/>
            </a:pPr>
            <a:r>
              <a:rPr lang="en-US"/>
              <a:t>Intersectionality recognizes that identity markers (such as “female” and “black”) do not exist independently of each other.  It takes into account people’s overlapping identities and experiences in order to understand the complexity of prejudices they face</a:t>
            </a:r>
            <a:br>
              <a:rPr lang="en-US"/>
            </a:br>
            <a:endParaRPr/>
          </a:p>
          <a:p>
            <a:pPr indent="-228600" lvl="0" marL="457200" marR="0" rtl="0" algn="l">
              <a:lnSpc>
                <a:spcPct val="90000"/>
              </a:lnSpc>
              <a:spcBef>
                <a:spcPts val="1000"/>
              </a:spcBef>
              <a:spcAft>
                <a:spcPts val="0"/>
              </a:spcAft>
              <a:buClr>
                <a:schemeClr val="dk1"/>
              </a:buClr>
              <a:buSzPts val="2400"/>
              <a:buFont typeface="Arial"/>
              <a:buNone/>
            </a:pPr>
            <a:r>
              <a:rPr b="1" lang="en-US"/>
              <a:t>What do you think about the statement above?</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g256bae3a97c_0_12"/>
          <p:cNvSpPr txBox="1"/>
          <p:nvPr>
            <p:ph type="title"/>
          </p:nvPr>
        </p:nvSpPr>
        <p:spPr>
          <a:xfrm>
            <a:off x="728750" y="1231625"/>
            <a:ext cx="10618800" cy="14220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lang="en-US" sz="3300"/>
              <a:t>At universities we tend to deal with one identity at a time. </a:t>
            </a:r>
            <a:r>
              <a:rPr lang="en-US" sz="3300"/>
              <a:t>Why is disegregated data important?</a:t>
            </a:r>
            <a:endParaRPr sz="3300"/>
          </a:p>
        </p:txBody>
      </p:sp>
      <p:pic>
        <p:nvPicPr>
          <p:cNvPr id="162" name="Google Shape;162;g256bae3a97c_0_12"/>
          <p:cNvPicPr preferRelativeResize="0"/>
          <p:nvPr/>
        </p:nvPicPr>
        <p:blipFill rotWithShape="1">
          <a:blip r:embed="rId3">
            <a:alphaModFix/>
          </a:blip>
          <a:srcRect b="0" l="0" r="0" t="0"/>
          <a:stretch/>
        </p:blipFill>
        <p:spPr>
          <a:xfrm>
            <a:off x="880575" y="2834820"/>
            <a:ext cx="5373261" cy="4083293"/>
          </a:xfrm>
          <a:prstGeom prst="rect">
            <a:avLst/>
          </a:prstGeom>
          <a:noFill/>
          <a:ln>
            <a:noFill/>
          </a:ln>
        </p:spPr>
      </p:pic>
      <p:pic>
        <p:nvPicPr>
          <p:cNvPr id="163" name="Google Shape;163;g256bae3a97c_0_12"/>
          <p:cNvPicPr preferRelativeResize="0"/>
          <p:nvPr/>
        </p:nvPicPr>
        <p:blipFill rotWithShape="1">
          <a:blip r:embed="rId4">
            <a:alphaModFix/>
          </a:blip>
          <a:srcRect b="0" l="0" r="0" t="0"/>
          <a:stretch/>
        </p:blipFill>
        <p:spPr>
          <a:xfrm>
            <a:off x="5708015" y="2796401"/>
            <a:ext cx="6014460" cy="4290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62"/>
                                        </p:tgtEl>
                                        <p:attrNameLst>
                                          <p:attrName>style.visibility</p:attrName>
                                        </p:attrNameLst>
                                      </p:cBhvr>
                                      <p:to>
                                        <p:strVal val="visible"/>
                                      </p:to>
                                    </p:set>
                                    <p:anim calcmode="lin" valueType="num">
                                      <p:cBhvr additive="base">
                                        <p:cTn dur="1500"/>
                                        <p:tgtEl>
                                          <p:spTgt spid="162"/>
                                        </p:tgtEl>
                                        <p:attrNameLst>
                                          <p:attrName>ppt_w</p:attrName>
                                        </p:attrNameLst>
                                      </p:cBhvr>
                                      <p:tavLst>
                                        <p:tav fmla="" tm="0">
                                          <p:val>
                                            <p:strVal val="0"/>
                                          </p:val>
                                        </p:tav>
                                        <p:tav fmla="" tm="100000">
                                          <p:val>
                                            <p:strVal val="#ppt_w"/>
                                          </p:val>
                                        </p:tav>
                                      </p:tavLst>
                                    </p:anim>
                                    <p:anim calcmode="lin" valueType="num">
                                      <p:cBhvr additive="base">
                                        <p:cTn dur="1500"/>
                                        <p:tgtEl>
                                          <p:spTgt spid="162"/>
                                        </p:tgtEl>
                                        <p:attrNameLst>
                                          <p:attrName>ppt_h</p:attrName>
                                        </p:attrNameLst>
                                      </p:cBhvr>
                                      <p:tavLst>
                                        <p:tav fmla="" tm="0">
                                          <p:val>
                                            <p:strVal val="0"/>
                                          </p:val>
                                        </p:tav>
                                        <p:tav fmla="" tm="100000">
                                          <p:val>
                                            <p:strVal val="#ppt_h"/>
                                          </p:val>
                                        </p:tav>
                                      </p:tavLst>
                                    </p:anim>
                                  </p:childTnLst>
                                </p:cTn>
                              </p:par>
                            </p:childTnLst>
                          </p:cTn>
                        </p:par>
                        <p:par>
                          <p:cTn fill="hold">
                            <p:stCondLst>
                              <p:cond delay="1500"/>
                            </p:stCondLst>
                            <p:childTnLst>
                              <p:par>
                                <p:cTn fill="hold" nodeType="afterEffect" presetClass="entr" presetID="23" presetSubtype="16">
                                  <p:stCondLst>
                                    <p:cond delay="0"/>
                                  </p:stCondLst>
                                  <p:childTnLst>
                                    <p:set>
                                      <p:cBhvr>
                                        <p:cTn dur="1" fill="hold">
                                          <p:stCondLst>
                                            <p:cond delay="0"/>
                                          </p:stCondLst>
                                        </p:cTn>
                                        <p:tgtEl>
                                          <p:spTgt spid="163"/>
                                        </p:tgtEl>
                                        <p:attrNameLst>
                                          <p:attrName>style.visibility</p:attrName>
                                        </p:attrNameLst>
                                      </p:cBhvr>
                                      <p:to>
                                        <p:strVal val="visible"/>
                                      </p:to>
                                    </p:set>
                                    <p:anim calcmode="lin" valueType="num">
                                      <p:cBhvr additive="base">
                                        <p:cTn dur="1500"/>
                                        <p:tgtEl>
                                          <p:spTgt spid="163"/>
                                        </p:tgtEl>
                                        <p:attrNameLst>
                                          <p:attrName>ppt_w</p:attrName>
                                        </p:attrNameLst>
                                      </p:cBhvr>
                                      <p:tavLst>
                                        <p:tav fmla="" tm="0">
                                          <p:val>
                                            <p:strVal val="0"/>
                                          </p:val>
                                        </p:tav>
                                        <p:tav fmla="" tm="100000">
                                          <p:val>
                                            <p:strVal val="#ppt_w"/>
                                          </p:val>
                                        </p:tav>
                                      </p:tavLst>
                                    </p:anim>
                                    <p:anim calcmode="lin" valueType="num">
                                      <p:cBhvr additive="base">
                                        <p:cTn dur="1500"/>
                                        <p:tgtEl>
                                          <p:spTgt spid="163"/>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g256bae3a97c_0_19"/>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lang="en-US"/>
              <a:t>Why is this important? (cont.)</a:t>
            </a:r>
            <a:endParaRPr/>
          </a:p>
        </p:txBody>
      </p:sp>
      <p:sp>
        <p:nvSpPr>
          <p:cNvPr id="169" name="Google Shape;169;g256bae3a97c_0_19"/>
          <p:cNvSpPr txBox="1"/>
          <p:nvPr>
            <p:ph idx="1" type="body"/>
          </p:nvPr>
        </p:nvSpPr>
        <p:spPr>
          <a:xfrm>
            <a:off x="831850" y="2558525"/>
            <a:ext cx="10515600" cy="3827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400"/>
              <a:buNone/>
            </a:pPr>
            <a:r>
              <a:rPr lang="en-US" sz="2000"/>
              <a:t>Institutional approaches to diversity are reduced simply to increasing the numbers of “different” bodies on campus, resulting in distinct policies and practices. </a:t>
            </a:r>
            <a:endParaRPr sz="2800"/>
          </a:p>
          <a:p>
            <a:pPr indent="0" lvl="0" marL="0" rtl="0" algn="l">
              <a:lnSpc>
                <a:spcPct val="100000"/>
              </a:lnSpc>
              <a:spcBef>
                <a:spcPts val="0"/>
              </a:spcBef>
              <a:spcAft>
                <a:spcPts val="0"/>
              </a:spcAft>
              <a:buSzPts val="2400"/>
              <a:buNone/>
            </a:pPr>
            <a:r>
              <a:t/>
            </a:r>
            <a:endParaRPr sz="2000"/>
          </a:p>
          <a:p>
            <a:pPr indent="0" lvl="0" marL="0" rtl="0" algn="l">
              <a:lnSpc>
                <a:spcPct val="100000"/>
              </a:lnSpc>
              <a:spcBef>
                <a:spcPts val="0"/>
              </a:spcBef>
              <a:spcAft>
                <a:spcPts val="0"/>
              </a:spcAft>
              <a:buSzPts val="2400"/>
              <a:buNone/>
            </a:pPr>
            <a:r>
              <a:rPr lang="en-US" sz="2000"/>
              <a:t>For example, campuses provide services to “diverse” students as if their bodies are cued to a single identity, whether based on race, national origin, sex, or sexuality. </a:t>
            </a:r>
            <a:br>
              <a:rPr lang="en-US" sz="2000"/>
            </a:br>
            <a:br>
              <a:rPr lang="en-US" sz="2000"/>
            </a:br>
            <a:r>
              <a:rPr lang="en-US" sz="2000"/>
              <a:t>Although “accommodating” difference in separate, serial fashion can reduce some barriers to teaching and learning, intersectional thought and analysis demands a far more transformative process in scholarship, the curriculum, and organization.</a:t>
            </a:r>
            <a:endParaRPr sz="2800"/>
          </a:p>
          <a:p>
            <a:pPr indent="0" lvl="0" marL="0" rtl="0" algn="l">
              <a:lnSpc>
                <a:spcPct val="100000"/>
              </a:lnSpc>
              <a:spcBef>
                <a:spcPts val="0"/>
              </a:spcBef>
              <a:spcAft>
                <a:spcPts val="0"/>
              </a:spcAft>
              <a:buSzPts val="2400"/>
              <a:buNone/>
            </a:pPr>
            <a:r>
              <a:t/>
            </a:r>
            <a:endParaRPr sz="2000"/>
          </a:p>
          <a:p>
            <a:pPr indent="-228600" lvl="0" marL="457200" marR="0" rtl="0" algn="l">
              <a:lnSpc>
                <a:spcPct val="90000"/>
              </a:lnSpc>
              <a:spcBef>
                <a:spcPts val="1000"/>
              </a:spcBef>
              <a:spcAft>
                <a:spcPts val="0"/>
              </a:spcAft>
              <a:buClr>
                <a:schemeClr val="dk1"/>
              </a:buClr>
              <a:buSzPts val="2400"/>
              <a:buFont typeface="Arial"/>
              <a:buNone/>
            </a:pPr>
            <a:r>
              <a:t/>
            </a:r>
            <a:endParaRPr sz="1600"/>
          </a:p>
          <a:p>
            <a:pPr indent="-228600" lvl="0" marL="457200" marR="0" rtl="0" algn="l">
              <a:lnSpc>
                <a:spcPct val="90000"/>
              </a:lnSpc>
              <a:spcBef>
                <a:spcPts val="1000"/>
              </a:spcBef>
              <a:spcAft>
                <a:spcPts val="0"/>
              </a:spcAft>
              <a:buClr>
                <a:schemeClr val="dk1"/>
              </a:buClr>
              <a:buSzPts val="2400"/>
              <a:buFont typeface="Arial"/>
              <a:buNone/>
            </a:pPr>
            <a:r>
              <a:t/>
            </a:r>
            <a:endParaRPr sz="16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g256a5414576_0_75"/>
          <p:cNvSpPr txBox="1"/>
          <p:nvPr>
            <p:ph type="title"/>
          </p:nvPr>
        </p:nvSpPr>
        <p:spPr>
          <a:xfrm>
            <a:off x="815225" y="1491351"/>
            <a:ext cx="7162200" cy="9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600"/>
              <a:buNone/>
            </a:pPr>
            <a:r>
              <a:rPr lang="en-US"/>
              <a:t>Barriers to inclusion in the classroom</a:t>
            </a:r>
            <a:endParaRPr/>
          </a:p>
        </p:txBody>
      </p:sp>
      <p:sp>
        <p:nvSpPr>
          <p:cNvPr id="176" name="Google Shape;176;g256a5414576_0_75"/>
          <p:cNvSpPr txBox="1"/>
          <p:nvPr>
            <p:ph idx="1" type="body"/>
          </p:nvPr>
        </p:nvSpPr>
        <p:spPr>
          <a:xfrm>
            <a:off x="815225" y="2316600"/>
            <a:ext cx="6363900" cy="4526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2800"/>
              <a:buNone/>
            </a:pPr>
            <a:r>
              <a:t/>
            </a:r>
            <a:endParaRPr b="1" sz="3600"/>
          </a:p>
          <a:p>
            <a:pPr indent="-349250" lvl="0" marL="457200" rtl="0" algn="l">
              <a:lnSpc>
                <a:spcPct val="115000"/>
              </a:lnSpc>
              <a:spcBef>
                <a:spcPts val="0"/>
              </a:spcBef>
              <a:spcAft>
                <a:spcPts val="0"/>
              </a:spcAft>
              <a:buSzPts val="1900"/>
              <a:buFont typeface="Verdana"/>
              <a:buChar char="●"/>
            </a:pPr>
            <a:r>
              <a:rPr lang="en-US" sz="1900"/>
              <a:t>Implicit bias refers to unconscious attitudes, reactions, stereotypes, and categories that affect behaviour and understanding. </a:t>
            </a:r>
            <a:endParaRPr sz="1900"/>
          </a:p>
          <a:p>
            <a:pPr indent="-349250" lvl="0" marL="457200" rtl="0" algn="l">
              <a:lnSpc>
                <a:spcPct val="115000"/>
              </a:lnSpc>
              <a:spcBef>
                <a:spcPts val="0"/>
              </a:spcBef>
              <a:spcAft>
                <a:spcPts val="0"/>
              </a:spcAft>
              <a:buSzPts val="1900"/>
              <a:buFont typeface="Verdana"/>
              <a:buChar char="●"/>
            </a:pPr>
            <a:r>
              <a:rPr lang="en-US" sz="1900"/>
              <a:t>In higher education, implicit bias often refers to unconscious racial or socioeconomic bias towards students, which can be as frequent as explicit bias (Boysen, et. al 2009). </a:t>
            </a:r>
            <a:endParaRPr sz="1900"/>
          </a:p>
          <a:p>
            <a:pPr indent="-349250" lvl="0" marL="457200" rtl="0" algn="l">
              <a:lnSpc>
                <a:spcPct val="90000"/>
              </a:lnSpc>
              <a:spcBef>
                <a:spcPts val="0"/>
              </a:spcBef>
              <a:spcAft>
                <a:spcPts val="0"/>
              </a:spcAft>
              <a:buSzPts val="1900"/>
              <a:buFont typeface="Verdana"/>
              <a:buChar char="●"/>
            </a:pPr>
            <a:r>
              <a:rPr lang="en-US" sz="1900"/>
              <a:t>Studies have found that teacher relay their prejudices to their students.  </a:t>
            </a:r>
            <a:endParaRPr sz="1900"/>
          </a:p>
        </p:txBody>
      </p:sp>
      <p:sp>
        <p:nvSpPr>
          <p:cNvPr id="177" name="Google Shape;177;g256a5414576_0_75"/>
          <p:cNvSpPr txBox="1"/>
          <p:nvPr>
            <p:ph idx="2" type="body"/>
          </p:nvPr>
        </p:nvSpPr>
        <p:spPr>
          <a:xfrm>
            <a:off x="7364575" y="2672100"/>
            <a:ext cx="4058400" cy="3258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t/>
            </a:r>
            <a:endParaRPr/>
          </a:p>
        </p:txBody>
      </p:sp>
      <p:pic>
        <p:nvPicPr>
          <p:cNvPr id="178" name="Google Shape;178;g256a5414576_0_75"/>
          <p:cNvPicPr preferRelativeResize="0"/>
          <p:nvPr/>
        </p:nvPicPr>
        <p:blipFill rotWithShape="1">
          <a:blip r:embed="rId3">
            <a:alphaModFix/>
          </a:blip>
          <a:srcRect b="0" l="0" r="0" t="0"/>
          <a:stretch/>
        </p:blipFill>
        <p:spPr>
          <a:xfrm>
            <a:off x="7179125" y="2545200"/>
            <a:ext cx="4778881" cy="37178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256a5414576_0_85"/>
          <p:cNvSpPr txBox="1"/>
          <p:nvPr>
            <p:ph type="title"/>
          </p:nvPr>
        </p:nvSpPr>
        <p:spPr>
          <a:xfrm>
            <a:off x="815225" y="1491351"/>
            <a:ext cx="7162200" cy="9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600"/>
              <a:buNone/>
            </a:pPr>
            <a:r>
              <a:rPr lang="en-US"/>
              <a:t>Barriers to inclusion</a:t>
            </a:r>
            <a:endParaRPr/>
          </a:p>
        </p:txBody>
      </p:sp>
      <p:sp>
        <p:nvSpPr>
          <p:cNvPr id="185" name="Google Shape;185;g256a5414576_0_85"/>
          <p:cNvSpPr txBox="1"/>
          <p:nvPr>
            <p:ph idx="1" type="body"/>
          </p:nvPr>
        </p:nvSpPr>
        <p:spPr>
          <a:xfrm>
            <a:off x="269575" y="2316600"/>
            <a:ext cx="7554300" cy="4088100"/>
          </a:xfrm>
          <a:prstGeom prst="rect">
            <a:avLst/>
          </a:prstGeom>
          <a:noFill/>
          <a:ln>
            <a:noFill/>
          </a:ln>
        </p:spPr>
        <p:txBody>
          <a:bodyPr anchorCtr="0" anchor="t" bIns="45700" lIns="91425" spcFirstLastPara="1" rIns="91425" wrap="square" tIns="45700">
            <a:noAutofit/>
          </a:bodyPr>
          <a:lstStyle/>
          <a:p>
            <a:pPr indent="457200" lvl="0" marL="0" rtl="0" algn="l">
              <a:lnSpc>
                <a:spcPct val="115000"/>
              </a:lnSpc>
              <a:spcBef>
                <a:spcPts val="0"/>
              </a:spcBef>
              <a:spcAft>
                <a:spcPts val="0"/>
              </a:spcAft>
              <a:buNone/>
            </a:pPr>
            <a:r>
              <a:rPr b="1" lang="en-US" sz="1800" u="sng"/>
              <a:t>Examples of Implicit Bias</a:t>
            </a:r>
            <a:endParaRPr b="1" sz="1800" u="sng"/>
          </a:p>
          <a:p>
            <a:pPr indent="-342900" lvl="0" marL="457200" rtl="0" algn="l">
              <a:lnSpc>
                <a:spcPct val="115000"/>
              </a:lnSpc>
              <a:spcBef>
                <a:spcPts val="0"/>
              </a:spcBef>
              <a:spcAft>
                <a:spcPts val="0"/>
              </a:spcAft>
              <a:buSzPts val="1800"/>
              <a:buFont typeface="Verdana"/>
              <a:buChar char="•"/>
            </a:pPr>
            <a:r>
              <a:rPr lang="en-US" sz="1800"/>
              <a:t>Instructors may expect students who speak with certain accents to be poor writers.</a:t>
            </a:r>
            <a:endParaRPr sz="1800"/>
          </a:p>
          <a:p>
            <a:pPr indent="-342900" lvl="0" marL="457200" rtl="0" algn="l">
              <a:lnSpc>
                <a:spcPct val="115000"/>
              </a:lnSpc>
              <a:spcBef>
                <a:spcPts val="0"/>
              </a:spcBef>
              <a:spcAft>
                <a:spcPts val="0"/>
              </a:spcAft>
              <a:buSzPts val="1800"/>
              <a:buFont typeface="Verdana"/>
              <a:buChar char="•"/>
            </a:pPr>
            <a:r>
              <a:rPr lang="en-US" sz="1800"/>
              <a:t>Students with substandard writing abilities may be stereotyped as lacking intellectual ability.</a:t>
            </a:r>
            <a:endParaRPr sz="1800"/>
          </a:p>
          <a:p>
            <a:pPr indent="-342900" lvl="0" marL="457200" rtl="0" algn="l">
              <a:lnSpc>
                <a:spcPct val="115000"/>
              </a:lnSpc>
              <a:spcBef>
                <a:spcPts val="0"/>
              </a:spcBef>
              <a:spcAft>
                <a:spcPts val="0"/>
              </a:spcAft>
              <a:buSzPts val="1800"/>
              <a:buFont typeface="Verdana"/>
              <a:buChar char="•"/>
            </a:pPr>
            <a:r>
              <a:rPr lang="en-US" sz="1800"/>
              <a:t>Lecturers might treat students with physical disabilities as if they may also have mental disabilities.</a:t>
            </a:r>
            <a:endParaRPr sz="1800"/>
          </a:p>
          <a:p>
            <a:pPr indent="-342900" lvl="0" marL="457200" rtl="0" algn="l">
              <a:lnSpc>
                <a:spcPct val="115000"/>
              </a:lnSpc>
              <a:spcBef>
                <a:spcPts val="0"/>
              </a:spcBef>
              <a:spcAft>
                <a:spcPts val="0"/>
              </a:spcAft>
              <a:buSzPts val="1800"/>
              <a:buFont typeface="Verdana"/>
              <a:buChar char="•"/>
            </a:pPr>
            <a:r>
              <a:rPr lang="en-US" sz="1800"/>
              <a:t>Students who are affiliated with a particular identity group may be treated as spokespersons on issues related to that group.</a:t>
            </a:r>
            <a:endParaRPr sz="1800"/>
          </a:p>
          <a:p>
            <a:pPr indent="-342900" lvl="0" marL="457200" rtl="0" algn="l">
              <a:lnSpc>
                <a:spcPct val="90000"/>
              </a:lnSpc>
              <a:spcBef>
                <a:spcPts val="0"/>
              </a:spcBef>
              <a:spcAft>
                <a:spcPts val="0"/>
              </a:spcAft>
              <a:buSzPts val="1800"/>
              <a:buFont typeface="Verdana"/>
              <a:buChar char="•"/>
            </a:pPr>
            <a:r>
              <a:rPr lang="en-US" sz="1800"/>
              <a:t>Students of certain groups may be expected to have certain participation styles (quiet, argumentative, agenda-oriented)</a:t>
            </a:r>
            <a:endParaRPr/>
          </a:p>
        </p:txBody>
      </p:sp>
      <p:pic>
        <p:nvPicPr>
          <p:cNvPr id="186" name="Google Shape;186;g256a5414576_0_85"/>
          <p:cNvPicPr preferRelativeResize="0"/>
          <p:nvPr/>
        </p:nvPicPr>
        <p:blipFill rotWithShape="1">
          <a:blip r:embed="rId3">
            <a:alphaModFix/>
          </a:blip>
          <a:srcRect b="0" l="0" r="0" t="0"/>
          <a:stretch/>
        </p:blipFill>
        <p:spPr>
          <a:xfrm>
            <a:off x="7977425" y="2467562"/>
            <a:ext cx="3771600" cy="315976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g256a5414576_0_114"/>
          <p:cNvSpPr txBox="1"/>
          <p:nvPr>
            <p:ph type="title"/>
          </p:nvPr>
        </p:nvSpPr>
        <p:spPr>
          <a:xfrm>
            <a:off x="839801" y="1503675"/>
            <a:ext cx="2826000" cy="933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2400"/>
              <a:buNone/>
            </a:pPr>
            <a:r>
              <a:rPr lang="en-US" sz="2100"/>
              <a:t>Microaggressions in the classroom</a:t>
            </a:r>
            <a:endParaRPr sz="2100"/>
          </a:p>
        </p:txBody>
      </p:sp>
      <p:sp>
        <p:nvSpPr>
          <p:cNvPr id="193" name="Google Shape;193;g256a5414576_0_114"/>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Differentiates between micro assault, micro insult and micro invalidation</a:t>
            </a:r>
            <a:endParaRPr/>
          </a:p>
        </p:txBody>
      </p:sp>
      <p:sp>
        <p:nvSpPr>
          <p:cNvPr id="194" name="Google Shape;194;g256a5414576_0_114"/>
          <p:cNvSpPr/>
          <p:nvPr>
            <p:ph idx="2" type="pic"/>
          </p:nvPr>
        </p:nvSpPr>
        <p:spPr>
          <a:xfrm>
            <a:off x="3866322" y="1503673"/>
            <a:ext cx="7510500" cy="4524900"/>
          </a:xfrm>
          <a:prstGeom prst="rect">
            <a:avLst/>
          </a:prstGeom>
          <a:noFill/>
          <a:ln>
            <a:noFill/>
          </a:ln>
        </p:spPr>
      </p:sp>
      <p:pic>
        <p:nvPicPr>
          <p:cNvPr descr="Click the link below for additional resources about &#10;microaggressions to aid in discussion following viewing:&#10;http://bit.ly/microaggressionsintheclassroom&#10;&#10;also visit www.yolandafloresniemann.com for additional readings and information. &#10;&#10;Directed by Carla LynDale Carter, Lecturer at the University of North Texas in the Department of Media Arts. &#10;&#10;Produced by Dr. Yolanda Flores Niemann &#10;Yolanda Flores Niemann is Professor of Psychology at the University of North Texas (UNT). Previously, she served as Senior Vice Provost for Academic Affairs at UNT, Vice Provost and Dean of the College of Humanities, Arts, and Social Sciences at Utah State University, and held numerous administrative and faculty positions at Washington State University. She was also an American Council on Education (ACE) Fellow at Penn State. Most recently Dr. Flores Niemann was an invited panelist at the White House for the Initiative on Educational Excellence for Hispanics --Fulfilling America’s Future: Latinas in the U.S. She has been Principal Investigator of over 42 million dollars in federal outreach grants to prepare low socioeconomic status students for entry into and success in higher education. Her research interests include the psychological effects and social ecological contexts of tokenism – to the individual faculty member and to the tokenizing institution. She has recently developed a faculty training video to help prevent faculty to student microaggressions, Current research includes examination of stereotypes in superhero portrayals, and effective mentoring across demographic groups. Her most recent books are Surviving and Thriving in Academia: A Guide for Members of Marginalized Groups, Third Edition (coedited, published by the American Psychological Association), and Presumed Incompetent: The Intersections of Race and Class for Women in Academia (coedited), which was featured in the Chronicle of Higher Education. Dr. Flores Niemann has several other books and many journal articles, including in Peace Review, Journal of Applied Psychology; Journal of Applied Social Psychology; Sociological Perspectives; Personality and Social Psychology Bulletin; The Journal for the Theory of Social Behavior; Frontiers: A Journal of Women’s Studies, and Hispanic Journal of Behavioral Sciences, The Journal of Social Issues, and The Counseling Psychologist." id="195" name="Google Shape;195;g256a5414576_0_114" title="MICROAGGRESSIONS IN THE CLASSROOM">
            <a:hlinkClick r:id="rId3"/>
          </p:cNvPr>
          <p:cNvPicPr preferRelativeResize="0"/>
          <p:nvPr/>
        </p:nvPicPr>
        <p:blipFill rotWithShape="1">
          <a:blip r:embed="rId4">
            <a:alphaModFix/>
          </a:blip>
          <a:srcRect b="0" l="0" r="0" t="0"/>
          <a:stretch/>
        </p:blipFill>
        <p:spPr>
          <a:xfrm>
            <a:off x="3866325" y="1548900"/>
            <a:ext cx="7834200" cy="4406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gtEl>
                                        <p:attrNameLst>
                                          <p:attrName>style.visibility</p:attrName>
                                        </p:attrNameLst>
                                      </p:cBhvr>
                                      <p:to>
                                        <p:strVal val="visible"/>
                                      </p:to>
                                    </p:set>
                                    <p:animEffect filter="fade" transition="in">
                                      <p:cBhvr>
                                        <p:cTn dur="1000"/>
                                        <p:tgtEl>
                                          <p:spTgt spid="1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g256a5414576_0_226"/>
          <p:cNvSpPr txBox="1"/>
          <p:nvPr>
            <p:ph type="title"/>
          </p:nvPr>
        </p:nvSpPr>
        <p:spPr>
          <a:xfrm>
            <a:off x="815225" y="1491351"/>
            <a:ext cx="5121300" cy="9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600"/>
              <a:buNone/>
            </a:pPr>
            <a:r>
              <a:rPr lang="en-US"/>
              <a:t>Assumptions </a:t>
            </a:r>
            <a:r>
              <a:rPr b="0" lang="en-US"/>
              <a:t>others make about you …</a:t>
            </a:r>
            <a:endParaRPr b="0"/>
          </a:p>
        </p:txBody>
      </p:sp>
      <p:sp>
        <p:nvSpPr>
          <p:cNvPr id="202" name="Google Shape;202;g256a5414576_0_226"/>
          <p:cNvSpPr txBox="1"/>
          <p:nvPr>
            <p:ph idx="2" type="body"/>
          </p:nvPr>
        </p:nvSpPr>
        <p:spPr>
          <a:xfrm>
            <a:off x="6255508" y="1491351"/>
            <a:ext cx="5098200" cy="4526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2800"/>
              <a:buNone/>
            </a:pPr>
            <a:r>
              <a:t/>
            </a:r>
            <a:endParaRPr sz="1800">
              <a:solidFill>
                <a:srgbClr val="000000"/>
              </a:solidFill>
              <a:latin typeface="Arial"/>
              <a:ea typeface="Arial"/>
              <a:cs typeface="Arial"/>
              <a:sym typeface="Arial"/>
            </a:endParaRPr>
          </a:p>
          <a:p>
            <a:pPr indent="0" lvl="0" marL="0" rtl="0" algn="l">
              <a:lnSpc>
                <a:spcPct val="115000"/>
              </a:lnSpc>
              <a:spcBef>
                <a:spcPts val="0"/>
              </a:spcBef>
              <a:spcAft>
                <a:spcPts val="0"/>
              </a:spcAft>
              <a:buSzPts val="2800"/>
              <a:buNone/>
            </a:pPr>
            <a:r>
              <a:rPr lang="en-US" sz="1800"/>
              <a:t>•</a:t>
            </a:r>
            <a:r>
              <a:rPr lang="en-US" sz="2500"/>
              <a:t>They try to fit you into </a:t>
            </a:r>
            <a:r>
              <a:rPr b="1" lang="en-US" sz="2500" u="sng"/>
              <a:t>their </a:t>
            </a:r>
            <a:r>
              <a:rPr lang="en-US" sz="2500"/>
              <a:t>box</a:t>
            </a:r>
            <a:endParaRPr sz="2500"/>
          </a:p>
          <a:p>
            <a:pPr indent="0" lvl="0" marL="0" rtl="0" algn="l">
              <a:lnSpc>
                <a:spcPct val="115000"/>
              </a:lnSpc>
              <a:spcBef>
                <a:spcPts val="0"/>
              </a:spcBef>
              <a:spcAft>
                <a:spcPts val="0"/>
              </a:spcAft>
              <a:buSzPts val="2800"/>
              <a:buNone/>
            </a:pPr>
            <a:r>
              <a:t/>
            </a:r>
            <a:endParaRPr sz="2500"/>
          </a:p>
          <a:p>
            <a:pPr indent="0" lvl="0" marL="0" rtl="0" algn="l">
              <a:lnSpc>
                <a:spcPct val="115000"/>
              </a:lnSpc>
              <a:spcBef>
                <a:spcPts val="0"/>
              </a:spcBef>
              <a:spcAft>
                <a:spcPts val="0"/>
              </a:spcAft>
              <a:buSzPts val="2800"/>
              <a:buNone/>
            </a:pPr>
            <a:r>
              <a:rPr lang="en-US" sz="2500"/>
              <a:t>•How do you correct the record? (Do you?)</a:t>
            </a:r>
            <a:endParaRPr sz="2500"/>
          </a:p>
          <a:p>
            <a:pPr indent="0" lvl="0" marL="0" rtl="0" algn="l">
              <a:lnSpc>
                <a:spcPct val="115000"/>
              </a:lnSpc>
              <a:spcBef>
                <a:spcPts val="0"/>
              </a:spcBef>
              <a:spcAft>
                <a:spcPts val="0"/>
              </a:spcAft>
              <a:buSzPts val="2800"/>
              <a:buNone/>
            </a:pPr>
            <a:r>
              <a:t/>
            </a:r>
            <a:endParaRPr sz="2500"/>
          </a:p>
          <a:p>
            <a:pPr indent="0" lvl="0" marL="0" rtl="0" algn="l">
              <a:lnSpc>
                <a:spcPct val="115000"/>
              </a:lnSpc>
              <a:spcBef>
                <a:spcPts val="0"/>
              </a:spcBef>
              <a:spcAft>
                <a:spcPts val="0"/>
              </a:spcAft>
              <a:buSzPts val="2800"/>
              <a:buNone/>
            </a:pPr>
            <a:r>
              <a:rPr lang="en-US" sz="2500"/>
              <a:t>•What are the impacts on your identity when someone CLEARLY gets it wrong? </a:t>
            </a:r>
            <a:endParaRPr sz="2500"/>
          </a:p>
          <a:p>
            <a:pPr indent="0" lvl="0" marL="0" rtl="0" algn="l">
              <a:lnSpc>
                <a:spcPct val="90000"/>
              </a:lnSpc>
              <a:spcBef>
                <a:spcPts val="1000"/>
              </a:spcBef>
              <a:spcAft>
                <a:spcPts val="0"/>
              </a:spcAft>
              <a:buSzPts val="2800"/>
              <a:buNone/>
            </a:pPr>
            <a:r>
              <a:t/>
            </a:r>
            <a:endParaRPr sz="3500"/>
          </a:p>
        </p:txBody>
      </p:sp>
      <p:pic>
        <p:nvPicPr>
          <p:cNvPr id="203" name="Google Shape;203;g256a5414576_0_226"/>
          <p:cNvPicPr preferRelativeResize="0"/>
          <p:nvPr/>
        </p:nvPicPr>
        <p:blipFill rotWithShape="1">
          <a:blip r:embed="rId3">
            <a:alphaModFix/>
          </a:blip>
          <a:srcRect b="0" l="0" r="0" t="0"/>
          <a:stretch/>
        </p:blipFill>
        <p:spPr>
          <a:xfrm>
            <a:off x="980548" y="2603648"/>
            <a:ext cx="4104125" cy="41041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2"/>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dk1"/>
              </a:buClr>
              <a:buSzPts val="6000"/>
              <a:buFont typeface="Verdana"/>
              <a:buNone/>
            </a:pPr>
            <a:r>
              <a:rPr lang="en-US"/>
              <a:t>Intersectionality: an introduction</a:t>
            </a:r>
            <a:endParaRPr/>
          </a:p>
        </p:txBody>
      </p:sp>
      <p:sp>
        <p:nvSpPr>
          <p:cNvPr id="69" name="Google Shape;69;p2"/>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90000"/>
              </a:lnSpc>
              <a:spcBef>
                <a:spcPts val="1000"/>
              </a:spcBef>
              <a:spcAft>
                <a:spcPts val="0"/>
              </a:spcAft>
              <a:buClr>
                <a:schemeClr val="dk1"/>
              </a:buClr>
              <a:buSzPts val="2400"/>
              <a:buFont typeface="Arial"/>
              <a:buNone/>
            </a:pPr>
            <a:r>
              <a:rPr lang="en-US"/>
              <a:t>Prof. JosAnn Cutajar &amp; Mr Roderick Vassallo</a:t>
            </a:r>
            <a:endParaRPr/>
          </a:p>
          <a:p>
            <a:pPr indent="-342900" lvl="0" marL="342900" marR="0" rtl="0" algn="ctr">
              <a:lnSpc>
                <a:spcPct val="90000"/>
              </a:lnSpc>
              <a:spcBef>
                <a:spcPts val="1000"/>
              </a:spcBef>
              <a:spcAft>
                <a:spcPts val="0"/>
              </a:spcAft>
              <a:buClr>
                <a:schemeClr val="dk1"/>
              </a:buClr>
              <a:buSzPts val="2400"/>
              <a:buFont typeface="Arial"/>
              <a:buNone/>
            </a:pPr>
            <a:r>
              <a:rPr lang="en-US"/>
              <a:t>L-Università ta’ Malta</a:t>
            </a:r>
            <a:endParaRPr/>
          </a:p>
          <a:p>
            <a:pPr indent="-342900" lvl="0" marL="342900" marR="0" rtl="0" algn="ctr">
              <a:lnSpc>
                <a:spcPct val="90000"/>
              </a:lnSpc>
              <a:spcBef>
                <a:spcPts val="1000"/>
              </a:spcBef>
              <a:spcAft>
                <a:spcPts val="0"/>
              </a:spcAft>
              <a:buClr>
                <a:schemeClr val="dk1"/>
              </a:buClr>
              <a:buSzPts val="2400"/>
              <a:buFont typeface="Arial"/>
              <a:buNone/>
            </a:pPr>
            <a:r>
              <a:rPr lang="en-US" sz="1600"/>
              <a:t>2023</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g256d5f279f7_1_57"/>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Become an Intersectional Ally (1)</a:t>
            </a:r>
            <a:endParaRPr/>
          </a:p>
        </p:txBody>
      </p:sp>
      <p:sp>
        <p:nvSpPr>
          <p:cNvPr id="210" name="Google Shape;210;g256d5f279f7_1_57"/>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68300" lvl="0" marL="457200" rtl="0" algn="l">
              <a:spcBef>
                <a:spcPts val="1000"/>
              </a:spcBef>
              <a:spcAft>
                <a:spcPts val="0"/>
              </a:spcAft>
              <a:buSzPts val="2200"/>
              <a:buChar char="●"/>
            </a:pPr>
            <a:r>
              <a:rPr b="1" lang="en-US" sz="2200"/>
              <a:t>Check your privilege:</a:t>
            </a:r>
            <a:r>
              <a:rPr lang="en-US" sz="2200"/>
              <a:t> Look beyond just skin colour. All your social identities play into your ‘privilege’, even if you didn’t ask for it. Reflect on these and consider how this impacts the discriminations you do and don’t experience.</a:t>
            </a:r>
            <a:endParaRPr sz="2200"/>
          </a:p>
          <a:p>
            <a:pPr indent="-368300" lvl="0" marL="457200" rtl="0" algn="l">
              <a:spcBef>
                <a:spcPts val="0"/>
              </a:spcBef>
              <a:spcAft>
                <a:spcPts val="0"/>
              </a:spcAft>
              <a:buSzPts val="2200"/>
              <a:buChar char="●"/>
            </a:pPr>
            <a:r>
              <a:rPr b="1" lang="en-US" sz="2200"/>
              <a:t>Listen and learn: </a:t>
            </a:r>
            <a:r>
              <a:rPr lang="en-US" sz="2200"/>
              <a:t>Intersectionality is about learning and understanding views from others. Listen to, include and meaningfully collaborate with diverse groups. Hear and honour their words. Remember it’s not the responsibility of marginalised groups to do all the work in educating people on their experiences. This involves emotional labour, so be prepared to help undertake some of the labour by doing your own research.</a:t>
            </a:r>
            <a:endParaRPr sz="2200"/>
          </a:p>
        </p:txBody>
      </p:sp>
      <p:sp>
        <p:nvSpPr>
          <p:cNvPr id="211" name="Google Shape;211;g256d5f279f7_1_57"/>
          <p:cNvSpPr txBox="1"/>
          <p:nvPr/>
        </p:nvSpPr>
        <p:spPr>
          <a:xfrm>
            <a:off x="908050" y="1999150"/>
            <a:ext cx="7791300" cy="677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1000"/>
              </a:spcBef>
              <a:spcAft>
                <a:spcPts val="0"/>
              </a:spcAft>
              <a:buNone/>
            </a:pPr>
            <a:r>
              <a:rPr i="1" lang="en-US" sz="2000">
                <a:solidFill>
                  <a:schemeClr val="dk1"/>
                </a:solidFill>
                <a:latin typeface="Verdana"/>
                <a:ea typeface="Verdana"/>
                <a:cs typeface="Verdana"/>
                <a:sym typeface="Verdana"/>
              </a:rPr>
              <a:t>Adapted from Womankind Worldwide</a:t>
            </a:r>
            <a:endParaRPr i="1" sz="2000">
              <a:solidFill>
                <a:schemeClr val="dk1"/>
              </a:solidFill>
              <a:latin typeface="Verdana"/>
              <a:ea typeface="Verdana"/>
              <a:cs typeface="Verdana"/>
              <a:sym typeface="Verdana"/>
            </a:endParaRPr>
          </a:p>
          <a:p>
            <a:pPr indent="0" lvl="0" marL="0" rtl="0" algn="l">
              <a:spcBef>
                <a:spcPts val="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256d5f279f7_1_6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Become an Intersectional Ally (2)</a:t>
            </a:r>
            <a:endParaRPr/>
          </a:p>
        </p:txBody>
      </p:sp>
      <p:sp>
        <p:nvSpPr>
          <p:cNvPr id="218" name="Google Shape;218;g256d5f279f7_1_63"/>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68300" lvl="0" marL="457200" rtl="0" algn="l">
              <a:spcBef>
                <a:spcPts val="1000"/>
              </a:spcBef>
              <a:spcAft>
                <a:spcPts val="0"/>
              </a:spcAft>
              <a:buSzPts val="2200"/>
              <a:buChar char="●"/>
            </a:pPr>
            <a:r>
              <a:rPr b="1" lang="en-US" sz="2200"/>
              <a:t>Make space:</a:t>
            </a:r>
            <a:r>
              <a:rPr lang="en-US" sz="2200"/>
              <a:t> Ask yourself if you’re the right person to take up space or speak on certain issues. Don’t speak for them, don’t speak over them.</a:t>
            </a:r>
            <a:endParaRPr sz="2200"/>
          </a:p>
          <a:p>
            <a:pPr indent="-368300" lvl="0" marL="457200" rtl="0" algn="l">
              <a:spcBef>
                <a:spcPts val="0"/>
              </a:spcBef>
              <a:spcAft>
                <a:spcPts val="0"/>
              </a:spcAft>
              <a:buSzPts val="2200"/>
              <a:buChar char="●"/>
            </a:pPr>
            <a:r>
              <a:rPr b="1" lang="en-US" sz="2200"/>
              <a:t>Watch your language:</a:t>
            </a:r>
            <a:r>
              <a:rPr lang="en-US" sz="2200"/>
              <a:t> So many of the words we use every day are ableist, exclusionary and downright offensive to marginalised communities. When was the last time you said “ah, that’s so lame!”? Consider how someone with a physical impairment might hear this. Recognise and correct your use of such terms. Accept criticism and call others out. As we become more intersectional and better at understanding differences, our language evolve to simply reflecting experiences from people of a singular identity.</a:t>
            </a:r>
            <a:endParaRPr sz="2200"/>
          </a:p>
          <a:p>
            <a:pPr indent="0" lvl="0" marL="0" rtl="0" algn="l">
              <a:spcBef>
                <a:spcPts val="1000"/>
              </a:spcBef>
              <a:spcAft>
                <a:spcPts val="0"/>
              </a:spcAft>
              <a:buNone/>
            </a:pPr>
            <a:r>
              <a:t/>
            </a:r>
            <a:endParaRPr/>
          </a:p>
        </p:txBody>
      </p:sp>
      <p:sp>
        <p:nvSpPr>
          <p:cNvPr id="219" name="Google Shape;219;g256d5f279f7_1_63"/>
          <p:cNvSpPr txBox="1"/>
          <p:nvPr/>
        </p:nvSpPr>
        <p:spPr>
          <a:xfrm>
            <a:off x="908050" y="1999150"/>
            <a:ext cx="7791300" cy="677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1000"/>
              </a:spcBef>
              <a:spcAft>
                <a:spcPts val="0"/>
              </a:spcAft>
              <a:buNone/>
            </a:pPr>
            <a:r>
              <a:rPr i="1" lang="en-US" sz="2000">
                <a:solidFill>
                  <a:schemeClr val="dk1"/>
                </a:solidFill>
                <a:latin typeface="Verdana"/>
                <a:ea typeface="Verdana"/>
                <a:cs typeface="Verdana"/>
                <a:sym typeface="Verdana"/>
              </a:rPr>
              <a:t>Adapted from Womankind Worldwide</a:t>
            </a:r>
            <a:endParaRPr i="1" sz="2000">
              <a:solidFill>
                <a:schemeClr val="dk1"/>
              </a:solidFill>
              <a:latin typeface="Verdana"/>
              <a:ea typeface="Verdana"/>
              <a:cs typeface="Verdana"/>
              <a:sym typeface="Verdana"/>
            </a:endParaRPr>
          </a:p>
          <a:p>
            <a:pPr indent="0" lvl="0" marL="0" rtl="0" algn="l">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g256d5f279f7_1_78"/>
          <p:cNvSpPr txBox="1"/>
          <p:nvPr>
            <p:ph type="title"/>
          </p:nvPr>
        </p:nvSpPr>
        <p:spPr>
          <a:xfrm>
            <a:off x="815225" y="1491352"/>
            <a:ext cx="10561500" cy="7440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lang="en-US"/>
              <a:t>What do you think?</a:t>
            </a:r>
            <a:endParaRPr/>
          </a:p>
        </p:txBody>
      </p:sp>
      <p:sp>
        <p:nvSpPr>
          <p:cNvPr id="225" name="Google Shape;225;g256d5f279f7_1_78"/>
          <p:cNvSpPr txBox="1"/>
          <p:nvPr>
            <p:ph idx="1" type="body"/>
          </p:nvPr>
        </p:nvSpPr>
        <p:spPr>
          <a:xfrm>
            <a:off x="815225" y="2584836"/>
            <a:ext cx="10561500" cy="3457200"/>
          </a:xfrm>
          <a:prstGeom prst="rect">
            <a:avLst/>
          </a:prstGeom>
          <a:noFill/>
          <a:ln>
            <a:noFill/>
          </a:ln>
        </p:spPr>
        <p:txBody>
          <a:bodyPr anchorCtr="0" anchor="ctr" bIns="45700" lIns="91425" spcFirstLastPara="1" rIns="91425" wrap="square" tIns="45700">
            <a:noAutofit/>
          </a:bodyPr>
          <a:lstStyle/>
          <a:p>
            <a:pPr indent="-228600" lvl="0" marL="457200" marR="0" rtl="0" algn="l">
              <a:lnSpc>
                <a:spcPct val="90000"/>
              </a:lnSpc>
              <a:spcBef>
                <a:spcPts val="1000"/>
              </a:spcBef>
              <a:spcAft>
                <a:spcPts val="0"/>
              </a:spcAft>
              <a:buClr>
                <a:schemeClr val="dk1"/>
              </a:buClr>
              <a:buSzPts val="2400"/>
              <a:buFont typeface="Arial"/>
              <a:buNone/>
            </a:pPr>
            <a:r>
              <a:rPr lang="en-US"/>
              <a:t>“There is no such thing as a single-issue struggle because we do not live single-issue lives.”</a:t>
            </a:r>
            <a:endParaRPr/>
          </a:p>
          <a:p>
            <a:pPr indent="-228600" lvl="0" marL="457200" rtl="0" algn="r">
              <a:lnSpc>
                <a:spcPct val="90000"/>
              </a:lnSpc>
              <a:spcBef>
                <a:spcPts val="1000"/>
              </a:spcBef>
              <a:spcAft>
                <a:spcPts val="0"/>
              </a:spcAft>
              <a:buSzPts val="2400"/>
              <a:buNone/>
            </a:pPr>
            <a:r>
              <a:rPr lang="en-US"/>
              <a:t>Audre Lorde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25"/>
                                        </p:tgtEl>
                                        <p:attrNameLst>
                                          <p:attrName>style.visibility</p:attrName>
                                        </p:attrNameLst>
                                      </p:cBhvr>
                                      <p:to>
                                        <p:strVal val="visible"/>
                                      </p:to>
                                    </p:set>
                                    <p:anim calcmode="lin" valueType="num">
                                      <p:cBhvr additive="base">
                                        <p:cTn dur="1500"/>
                                        <p:tgtEl>
                                          <p:spTgt spid="225"/>
                                        </p:tgtEl>
                                        <p:attrNameLst>
                                          <p:attrName>ppt_w</p:attrName>
                                        </p:attrNameLst>
                                      </p:cBhvr>
                                      <p:tavLst>
                                        <p:tav fmla="" tm="0">
                                          <p:val>
                                            <p:strVal val="0"/>
                                          </p:val>
                                        </p:tav>
                                        <p:tav fmla="" tm="100000">
                                          <p:val>
                                            <p:strVal val="#ppt_w"/>
                                          </p:val>
                                        </p:tav>
                                      </p:tavLst>
                                    </p:anim>
                                    <p:anim calcmode="lin" valueType="num">
                                      <p:cBhvr additive="base">
                                        <p:cTn dur="1500"/>
                                        <p:tgtEl>
                                          <p:spTgt spid="225"/>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pic>
        <p:nvPicPr>
          <p:cNvPr descr="Image result for what are my identities" id="230" name="Google Shape;230;g256d5f279f7_1_83"/>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231" name="Google Shape;231;g256d5f279f7_1_83"/>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Exercise | Handout B</a:t>
            </a:r>
            <a:r>
              <a:rPr lang="en-US"/>
              <a:t> </a:t>
            </a:r>
            <a:br>
              <a:rPr lang="en-US"/>
            </a:br>
            <a:r>
              <a:rPr lang="en-US"/>
              <a:t>SMALL GROUP DISCUSSIONS</a:t>
            </a:r>
            <a:endParaRPr/>
          </a:p>
        </p:txBody>
      </p:sp>
      <p:pic>
        <p:nvPicPr>
          <p:cNvPr id="232" name="Google Shape;232;g256d5f279f7_1_83"/>
          <p:cNvPicPr preferRelativeResize="0"/>
          <p:nvPr/>
        </p:nvPicPr>
        <p:blipFill rotWithShape="1">
          <a:blip r:embed="rId4">
            <a:alphaModFix/>
          </a:blip>
          <a:srcRect b="0" l="0" r="0" t="0"/>
          <a:stretch/>
        </p:blipFill>
        <p:spPr>
          <a:xfrm>
            <a:off x="9755175" y="1211800"/>
            <a:ext cx="1723650" cy="17236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g256d5f279f7_1_71"/>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Diversity is a Strength</a:t>
            </a:r>
            <a:endParaRPr/>
          </a:p>
        </p:txBody>
      </p:sp>
      <p:sp>
        <p:nvSpPr>
          <p:cNvPr id="239" name="Google Shape;239;g256d5f279f7_1_71"/>
          <p:cNvSpPr txBox="1"/>
          <p:nvPr>
            <p:ph idx="1" type="body"/>
          </p:nvPr>
        </p:nvSpPr>
        <p:spPr>
          <a:xfrm>
            <a:off x="831850" y="2710925"/>
            <a:ext cx="7000200" cy="3292200"/>
          </a:xfrm>
          <a:prstGeom prst="rect">
            <a:avLst/>
          </a:prstGeom>
        </p:spPr>
        <p:txBody>
          <a:bodyPr anchorCtr="0" anchor="t" bIns="45700" lIns="91425" spcFirstLastPara="1" rIns="91425" wrap="square" tIns="45700">
            <a:noAutofit/>
          </a:bodyPr>
          <a:lstStyle/>
          <a:p>
            <a:pPr indent="-361950" lvl="0" marL="457200" rtl="0" algn="l">
              <a:lnSpc>
                <a:spcPct val="100000"/>
              </a:lnSpc>
              <a:spcBef>
                <a:spcPts val="0"/>
              </a:spcBef>
              <a:spcAft>
                <a:spcPts val="0"/>
              </a:spcAft>
              <a:buSzPts val="2100"/>
              <a:buChar char="●"/>
            </a:pPr>
            <a:r>
              <a:rPr lang="en-US" sz="2100"/>
              <a:t>Embrace and celebrate your multiple identities (Don’t suppress your identity for others or the situational context) </a:t>
            </a:r>
            <a:endParaRPr sz="2100"/>
          </a:p>
          <a:p>
            <a:pPr indent="-361950" lvl="0" marL="457200" rtl="0" algn="l">
              <a:lnSpc>
                <a:spcPct val="100000"/>
              </a:lnSpc>
              <a:spcBef>
                <a:spcPts val="0"/>
              </a:spcBef>
              <a:spcAft>
                <a:spcPts val="0"/>
              </a:spcAft>
              <a:buSzPts val="2100"/>
              <a:buChar char="●"/>
            </a:pPr>
            <a:r>
              <a:rPr lang="en-US" sz="2100"/>
              <a:t>Embrace and celebrate the ambiguity</a:t>
            </a:r>
            <a:endParaRPr sz="2100"/>
          </a:p>
          <a:p>
            <a:pPr indent="-361950" lvl="0" marL="457200" rtl="0" algn="l">
              <a:lnSpc>
                <a:spcPct val="100000"/>
              </a:lnSpc>
              <a:spcBef>
                <a:spcPts val="0"/>
              </a:spcBef>
              <a:spcAft>
                <a:spcPts val="0"/>
              </a:spcAft>
              <a:buSzPts val="2100"/>
              <a:buChar char="●"/>
            </a:pPr>
            <a:r>
              <a:rPr lang="en-US" sz="2100"/>
              <a:t>Appreciate differences</a:t>
            </a:r>
            <a:endParaRPr sz="2100"/>
          </a:p>
          <a:p>
            <a:pPr indent="-361950" lvl="0" marL="457200" rtl="0" algn="l">
              <a:lnSpc>
                <a:spcPct val="100000"/>
              </a:lnSpc>
              <a:spcBef>
                <a:spcPts val="0"/>
              </a:spcBef>
              <a:spcAft>
                <a:spcPts val="0"/>
              </a:spcAft>
              <a:buSzPts val="2100"/>
              <a:buChar char="●"/>
            </a:pPr>
            <a:r>
              <a:rPr lang="en-US" sz="2100"/>
              <a:t>Use differences to create synergies while finding common ground</a:t>
            </a:r>
            <a:endParaRPr sz="2100"/>
          </a:p>
          <a:p>
            <a:pPr indent="-361950" lvl="0" marL="457200" rtl="0" algn="l">
              <a:lnSpc>
                <a:spcPct val="100000"/>
              </a:lnSpc>
              <a:spcBef>
                <a:spcPts val="0"/>
              </a:spcBef>
              <a:spcAft>
                <a:spcPts val="0"/>
              </a:spcAft>
              <a:buSzPts val="2100"/>
              <a:buChar char="●"/>
            </a:pPr>
            <a:r>
              <a:rPr lang="en-US" sz="2100"/>
              <a:t>Be empowered and assertive in the classroom</a:t>
            </a:r>
            <a:endParaRPr sz="2100"/>
          </a:p>
          <a:p>
            <a:pPr indent="-361950" lvl="0" marL="457200" rtl="0" algn="l">
              <a:lnSpc>
                <a:spcPct val="100000"/>
              </a:lnSpc>
              <a:spcBef>
                <a:spcPts val="0"/>
              </a:spcBef>
              <a:spcAft>
                <a:spcPts val="0"/>
              </a:spcAft>
              <a:buSzPts val="2100"/>
              <a:buChar char="●"/>
            </a:pPr>
            <a:r>
              <a:rPr lang="en-US" sz="2100"/>
              <a:t>Be empowered and proactive in maintaining a healthy learning environment</a:t>
            </a:r>
            <a:endParaRPr sz="2100"/>
          </a:p>
        </p:txBody>
      </p:sp>
      <p:pic>
        <p:nvPicPr>
          <p:cNvPr id="240" name="Google Shape;240;g256d5f279f7_1_71"/>
          <p:cNvPicPr preferRelativeResize="0"/>
          <p:nvPr/>
        </p:nvPicPr>
        <p:blipFill rotWithShape="1">
          <a:blip r:embed="rId3">
            <a:alphaModFix/>
          </a:blip>
          <a:srcRect b="0" l="0" r="0" t="0"/>
          <a:stretch/>
        </p:blipFill>
        <p:spPr>
          <a:xfrm>
            <a:off x="8088923" y="1235298"/>
            <a:ext cx="3800475" cy="53689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20"/>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lang="en-US"/>
              <a:t>Relevant texts &amp; reading list</a:t>
            </a:r>
            <a:endParaRPr/>
          </a:p>
        </p:txBody>
      </p:sp>
      <p:sp>
        <p:nvSpPr>
          <p:cNvPr id="251" name="Google Shape;251;p20"/>
          <p:cNvSpPr txBox="1"/>
          <p:nvPr>
            <p:ph idx="1" type="body"/>
          </p:nvPr>
        </p:nvSpPr>
        <p:spPr>
          <a:xfrm>
            <a:off x="831850" y="2423809"/>
            <a:ext cx="10515600" cy="4058713"/>
          </a:xfrm>
          <a:prstGeom prst="rect">
            <a:avLst/>
          </a:prstGeom>
          <a:noFill/>
          <a:ln>
            <a:noFill/>
          </a:ln>
        </p:spPr>
        <p:txBody>
          <a:bodyPr anchorCtr="0" anchor="t" bIns="45700" lIns="91425" spcFirstLastPara="1" rIns="91425" wrap="square" tIns="45700">
            <a:noAutofit/>
          </a:bodyPr>
          <a:lstStyle/>
          <a:p>
            <a:pPr indent="-292100" lvl="0" marL="571500" rtl="0" algn="l">
              <a:lnSpc>
                <a:spcPct val="90000"/>
              </a:lnSpc>
              <a:spcBef>
                <a:spcPts val="1000"/>
              </a:spcBef>
              <a:spcAft>
                <a:spcPts val="0"/>
              </a:spcAft>
              <a:buSzPts val="1600"/>
              <a:buFont typeface="Arial"/>
              <a:buChar char="•"/>
            </a:pPr>
            <a:r>
              <a:rPr b="1" lang="en-US" sz="1600"/>
              <a:t>Intersectional Understandings of Inequality  </a:t>
            </a:r>
            <a:r>
              <a:rPr lang="en-US" sz="1600">
                <a:solidFill>
                  <a:srgbClr val="00B0F0"/>
                </a:solidFill>
              </a:rPr>
              <a:t>Aída Hurtado </a:t>
            </a:r>
            <a:endParaRPr b="1" sz="1600"/>
          </a:p>
          <a:p>
            <a:pPr indent="-292100" lvl="0" marL="571500" rtl="0" algn="l">
              <a:lnSpc>
                <a:spcPct val="90000"/>
              </a:lnSpc>
              <a:spcBef>
                <a:spcPts val="1000"/>
              </a:spcBef>
              <a:spcAft>
                <a:spcPts val="0"/>
              </a:spcAft>
              <a:buSzPts val="1600"/>
              <a:buFont typeface="Arial"/>
              <a:buChar char="•"/>
            </a:pPr>
            <a:r>
              <a:rPr lang="en-US" sz="1600" u="sng">
                <a:solidFill>
                  <a:schemeClr val="hlink"/>
                </a:solidFill>
                <a:hlinkClick r:id="rId3"/>
              </a:rPr>
              <a:t>The Oxford Handbook of Social Psychology and Social Justice</a:t>
            </a:r>
            <a:r>
              <a:rPr lang="en-US" sz="1600"/>
              <a:t> </a:t>
            </a:r>
            <a:r>
              <a:rPr b="1" i="1" lang="en-US" sz="1600"/>
              <a:t>Edited by Phillip L. Hammack Jr. (2018)</a:t>
            </a:r>
            <a:endParaRPr b="1" i="1" sz="1600"/>
          </a:p>
          <a:p>
            <a:pPr indent="-292100" lvl="0" marL="571500" rtl="0" algn="l">
              <a:lnSpc>
                <a:spcPct val="90000"/>
              </a:lnSpc>
              <a:spcBef>
                <a:spcPts val="1000"/>
              </a:spcBef>
              <a:spcAft>
                <a:spcPts val="0"/>
              </a:spcAft>
              <a:buSzPts val="1600"/>
              <a:buFont typeface="Arial"/>
              <a:buChar char="•"/>
            </a:pPr>
            <a:r>
              <a:rPr b="1" lang="en-US" sz="1600"/>
              <a:t>Situated Intersectionality and Social Inequality</a:t>
            </a:r>
            <a:r>
              <a:rPr lang="en-US" sz="1600"/>
              <a:t> </a:t>
            </a:r>
            <a:r>
              <a:rPr b="1" lang="en-US" sz="1600" u="sng">
                <a:solidFill>
                  <a:schemeClr val="hlink"/>
                </a:solidFill>
                <a:hlinkClick r:id="rId4"/>
              </a:rPr>
              <a:t>Nira Yuval-Davis</a:t>
            </a:r>
            <a:endParaRPr sz="1600"/>
          </a:p>
          <a:p>
            <a:pPr indent="-292100" lvl="0" marL="571500" rtl="0" algn="l">
              <a:lnSpc>
                <a:spcPct val="90000"/>
              </a:lnSpc>
              <a:spcBef>
                <a:spcPts val="1000"/>
              </a:spcBef>
              <a:spcAft>
                <a:spcPts val="0"/>
              </a:spcAft>
              <a:buSzPts val="1600"/>
              <a:buFont typeface="Arial"/>
              <a:buChar char="•"/>
            </a:pPr>
            <a:r>
              <a:rPr b="1" lang="en-US" sz="1600"/>
              <a:t>Intersectionality: Multiple Inequalities in Social Theory </a:t>
            </a:r>
            <a:r>
              <a:rPr lang="en-US" sz="1600" u="sng">
                <a:solidFill>
                  <a:schemeClr val="hlink"/>
                </a:solidFill>
                <a:hlinkClick r:id="rId5"/>
              </a:rPr>
              <a:t>Sylvia Walby</a:t>
            </a:r>
            <a:r>
              <a:rPr lang="en-US" sz="1600"/>
              <a:t>, </a:t>
            </a:r>
            <a:r>
              <a:rPr lang="en-US" sz="1600" u="sng">
                <a:solidFill>
                  <a:schemeClr val="hlink"/>
                </a:solidFill>
                <a:hlinkClick r:id="rId6"/>
              </a:rPr>
              <a:t>Jo Armstrong</a:t>
            </a:r>
            <a:r>
              <a:rPr lang="en-US" sz="1600"/>
              <a:t>, </a:t>
            </a:r>
            <a:r>
              <a:rPr lang="en-US" sz="1600" u="sng">
                <a:solidFill>
                  <a:schemeClr val="hlink"/>
                </a:solidFill>
                <a:hlinkClick r:id="rId7"/>
              </a:rPr>
              <a:t>Sofia Strid</a:t>
            </a:r>
            <a:r>
              <a:rPr lang="en-US" sz="1600"/>
              <a:t> (2012) </a:t>
            </a:r>
            <a:r>
              <a:rPr lang="en-US" sz="1600" u="sng">
                <a:solidFill>
                  <a:schemeClr val="hlink"/>
                </a:solidFill>
                <a:hlinkClick r:id="rId8"/>
              </a:rPr>
              <a:t>https://journals.sagepub.com/doi/10.1177/0038038511416164</a:t>
            </a:r>
            <a:endParaRPr sz="1600"/>
          </a:p>
          <a:p>
            <a:pPr indent="-292100" lvl="0" marL="571500" rtl="0" algn="l">
              <a:lnSpc>
                <a:spcPct val="90000"/>
              </a:lnSpc>
              <a:spcBef>
                <a:spcPts val="1000"/>
              </a:spcBef>
              <a:spcAft>
                <a:spcPts val="0"/>
              </a:spcAft>
              <a:buSzPts val="1600"/>
              <a:buFont typeface="Arial"/>
              <a:buChar char="•"/>
            </a:pPr>
            <a:r>
              <a:rPr b="1" lang="en-US" sz="1600"/>
              <a:t>Intersectionality as Critical Social Theory (2019) </a:t>
            </a:r>
            <a:r>
              <a:rPr lang="en-US" sz="1600" u="sng">
                <a:solidFill>
                  <a:schemeClr val="hlink"/>
                </a:solidFill>
                <a:hlinkClick r:id="rId9"/>
              </a:rPr>
              <a:t>Patricia Hill Collins </a:t>
            </a:r>
            <a:r>
              <a:rPr lang="en-US" sz="1600"/>
              <a:t>(Author)</a:t>
            </a:r>
            <a:endParaRPr sz="1600"/>
          </a:p>
          <a:p>
            <a:pPr indent="-292100" lvl="0" marL="571500" rtl="0" algn="l">
              <a:lnSpc>
                <a:spcPct val="90000"/>
              </a:lnSpc>
              <a:spcBef>
                <a:spcPts val="1000"/>
              </a:spcBef>
              <a:spcAft>
                <a:spcPts val="0"/>
              </a:spcAft>
              <a:buSzPts val="1600"/>
              <a:buFont typeface="Arial"/>
              <a:buChar char="•"/>
            </a:pPr>
            <a:r>
              <a:rPr b="1" lang="en-US" sz="1600"/>
              <a:t>On Intersectionality: Essential Writings (2023) </a:t>
            </a:r>
            <a:r>
              <a:rPr lang="en-US" sz="1600" u="sng">
                <a:solidFill>
                  <a:schemeClr val="hlink"/>
                </a:solidFill>
                <a:hlinkClick r:id="rId10"/>
              </a:rPr>
              <a:t>Kimberlé Crenshaw </a:t>
            </a:r>
            <a:r>
              <a:rPr lang="en-US" sz="1600"/>
              <a:t>(Author)</a:t>
            </a:r>
            <a:endParaRPr/>
          </a:p>
          <a:p>
            <a:pPr indent="-292100" lvl="0" marL="571500" rtl="0" algn="l">
              <a:lnSpc>
                <a:spcPct val="90000"/>
              </a:lnSpc>
              <a:spcBef>
                <a:spcPts val="1000"/>
              </a:spcBef>
              <a:spcAft>
                <a:spcPts val="0"/>
              </a:spcAft>
              <a:buSzPts val="1600"/>
              <a:buFont typeface="Arial"/>
              <a:buChar char="•"/>
            </a:pPr>
            <a:r>
              <a:rPr b="1" lang="en-US" sz="1600"/>
              <a:t>Social Inequality: Forms, Causes and Consequences, </a:t>
            </a:r>
            <a:r>
              <a:rPr lang="en-US" sz="1600"/>
              <a:t>Hurst et al., Routledge</a:t>
            </a:r>
            <a:endParaRPr sz="1600"/>
          </a:p>
          <a:p>
            <a:pPr indent="-292100" lvl="0" marL="571500" rtl="0" algn="l">
              <a:lnSpc>
                <a:spcPct val="90000"/>
              </a:lnSpc>
              <a:spcBef>
                <a:spcPts val="1000"/>
              </a:spcBef>
              <a:spcAft>
                <a:spcPts val="0"/>
              </a:spcAft>
              <a:buSzPts val="1600"/>
              <a:buFont typeface="Arial"/>
              <a:buChar char="•"/>
            </a:pPr>
            <a:r>
              <a:rPr b="1" lang="en-US" sz="1600"/>
              <a:t>Gender Education and Work Inequalities and Intersectionalities, </a:t>
            </a:r>
            <a:r>
              <a:rPr lang="en-US" sz="1600"/>
              <a:t>Christine Eden, Routledge</a:t>
            </a:r>
            <a:endParaRPr sz="1600"/>
          </a:p>
          <a:p>
            <a:pPr indent="-292100" lvl="0" marL="571500" rtl="0" algn="l">
              <a:lnSpc>
                <a:spcPct val="90000"/>
              </a:lnSpc>
              <a:spcBef>
                <a:spcPts val="1000"/>
              </a:spcBef>
              <a:spcAft>
                <a:spcPts val="0"/>
              </a:spcAft>
              <a:buSzPts val="1600"/>
              <a:buFont typeface="Arial"/>
              <a:buChar char="•"/>
            </a:pPr>
            <a:r>
              <a:rPr b="1" lang="en-US" sz="1600"/>
              <a:t>Social Inequality, </a:t>
            </a:r>
            <a:r>
              <a:rPr lang="en-US" sz="1600"/>
              <a:t>(2</a:t>
            </a:r>
            <a:r>
              <a:rPr baseline="30000" lang="en-US" sz="1600"/>
              <a:t>nd</a:t>
            </a:r>
            <a:r>
              <a:rPr lang="en-US" sz="1600"/>
              <a:t> Ed.), Louise Warwick-Booth.</a:t>
            </a:r>
            <a:endParaRPr sz="1600"/>
          </a:p>
          <a:p>
            <a:pPr indent="0" lvl="0" marL="0" rtl="0" algn="l">
              <a:lnSpc>
                <a:spcPct val="90000"/>
              </a:lnSpc>
              <a:spcBef>
                <a:spcPts val="1000"/>
              </a:spcBef>
              <a:spcAft>
                <a:spcPts val="0"/>
              </a:spcAft>
              <a:buSzPts val="2400"/>
              <a:buNone/>
            </a:pPr>
            <a:r>
              <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3"/>
          <p:cNvSpPr txBox="1"/>
          <p:nvPr>
            <p:ph type="title"/>
          </p:nvPr>
        </p:nvSpPr>
        <p:spPr>
          <a:xfrm>
            <a:off x="641300" y="1213375"/>
            <a:ext cx="5295300" cy="10293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Verdana"/>
              <a:buNone/>
            </a:pPr>
            <a:r>
              <a:rPr lang="en-US"/>
              <a:t>Intersectionality explained</a:t>
            </a:r>
            <a:endParaRPr/>
          </a:p>
        </p:txBody>
      </p:sp>
      <p:sp>
        <p:nvSpPr>
          <p:cNvPr id="75" name="Google Shape;75;p3"/>
          <p:cNvSpPr txBox="1"/>
          <p:nvPr>
            <p:ph idx="1" type="body"/>
          </p:nvPr>
        </p:nvSpPr>
        <p:spPr>
          <a:xfrm>
            <a:off x="299200" y="2361050"/>
            <a:ext cx="6096000" cy="4386300"/>
          </a:xfrm>
          <a:prstGeom prst="rect">
            <a:avLst/>
          </a:prstGeom>
          <a:noFill/>
          <a:ln>
            <a:noFill/>
          </a:ln>
        </p:spPr>
        <p:txBody>
          <a:bodyPr anchorCtr="0" anchor="t" bIns="45700" lIns="91425" spcFirstLastPara="1" rIns="91425" wrap="square" tIns="45700">
            <a:noAutofit/>
          </a:bodyPr>
          <a:lstStyle/>
          <a:p>
            <a:pPr indent="-336550" lvl="0" marL="457200" marR="0" rtl="0" algn="l">
              <a:lnSpc>
                <a:spcPct val="100000"/>
              </a:lnSpc>
              <a:spcBef>
                <a:spcPts val="0"/>
              </a:spcBef>
              <a:spcAft>
                <a:spcPts val="0"/>
              </a:spcAft>
              <a:buSzPts val="1700"/>
              <a:buChar char="•"/>
            </a:pPr>
            <a:r>
              <a:rPr lang="en-US" sz="1700"/>
              <a:t>Coined in 1989 by Crenshaw to explain the legal discrimination faced by Black women when compared to White women and men as well as Black men. </a:t>
            </a:r>
            <a:endParaRPr sz="2900"/>
          </a:p>
          <a:p>
            <a:pPr indent="-336550" lvl="0" marL="457200" marR="0" rtl="0" algn="l">
              <a:lnSpc>
                <a:spcPct val="100000"/>
              </a:lnSpc>
              <a:spcBef>
                <a:spcPts val="0"/>
              </a:spcBef>
              <a:spcAft>
                <a:spcPts val="0"/>
              </a:spcAft>
              <a:buSzPts val="1700"/>
              <a:buChar char="•"/>
            </a:pPr>
            <a:r>
              <a:rPr lang="en-US" sz="1700"/>
              <a:t>Individuals are shaped by their intertwined social identities. </a:t>
            </a:r>
            <a:endParaRPr sz="2900"/>
          </a:p>
          <a:p>
            <a:pPr indent="-336550" lvl="0" marL="457200" marR="0" rtl="0" algn="l">
              <a:lnSpc>
                <a:spcPct val="100000"/>
              </a:lnSpc>
              <a:spcBef>
                <a:spcPts val="0"/>
              </a:spcBef>
              <a:spcAft>
                <a:spcPts val="0"/>
              </a:spcAft>
              <a:buSzPts val="1700"/>
              <a:buChar char="•"/>
            </a:pPr>
            <a:r>
              <a:rPr lang="en-US" sz="1700"/>
              <a:t>Each identity has different levels of power and privilege in our society but the person is shaped by the totality of this power. </a:t>
            </a:r>
            <a:endParaRPr sz="2900"/>
          </a:p>
          <a:p>
            <a:pPr indent="-336550" lvl="0" marL="457200" marR="0" rtl="0" algn="l">
              <a:lnSpc>
                <a:spcPct val="100000"/>
              </a:lnSpc>
              <a:spcBef>
                <a:spcPts val="0"/>
              </a:spcBef>
              <a:spcAft>
                <a:spcPts val="0"/>
              </a:spcAft>
              <a:buSzPts val="1700"/>
              <a:buChar char="•"/>
            </a:pPr>
            <a:r>
              <a:rPr lang="en-US" sz="1700"/>
              <a:t>The interdependence of different facets of your identity interact with different systems and structures of power. </a:t>
            </a:r>
            <a:endParaRPr sz="2900"/>
          </a:p>
          <a:p>
            <a:pPr indent="-336550" lvl="0" marL="457200" marR="0" rtl="0" algn="l">
              <a:lnSpc>
                <a:spcPct val="100000"/>
              </a:lnSpc>
              <a:spcBef>
                <a:spcPts val="0"/>
              </a:spcBef>
              <a:spcAft>
                <a:spcPts val="0"/>
              </a:spcAft>
              <a:buSzPts val="1700"/>
              <a:buChar char="•"/>
            </a:pPr>
            <a:r>
              <a:rPr lang="en-US" sz="1700"/>
              <a:t>These systems and structures of power help to create and perpetuate the oppression of marginalized groups. </a:t>
            </a:r>
            <a:endParaRPr sz="1700"/>
          </a:p>
        </p:txBody>
      </p:sp>
      <p:pic>
        <p:nvPicPr>
          <p:cNvPr descr="Crenshaw, Kimberle. A Primer on Intersectionality, African American Policy Forum. " id="76" name="Google Shape;76;p3"/>
          <p:cNvPicPr preferRelativeResize="0"/>
          <p:nvPr/>
        </p:nvPicPr>
        <p:blipFill rotWithShape="1">
          <a:blip r:embed="rId3">
            <a:alphaModFix/>
          </a:blip>
          <a:srcRect b="2927" l="14956" r="18150" t="13420"/>
          <a:stretch/>
        </p:blipFill>
        <p:spPr>
          <a:xfrm>
            <a:off x="6628101" y="1491351"/>
            <a:ext cx="5133203" cy="4814475"/>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pic>
        <p:nvPicPr>
          <p:cNvPr id="77" name="Google Shape;77;p3"/>
          <p:cNvPicPr preferRelativeResize="0"/>
          <p:nvPr/>
        </p:nvPicPr>
        <p:blipFill rotWithShape="1">
          <a:blip r:embed="rId4">
            <a:alphaModFix/>
          </a:blip>
          <a:srcRect b="36632" l="33615" r="19521" t="43639"/>
          <a:stretch/>
        </p:blipFill>
        <p:spPr>
          <a:xfrm>
            <a:off x="6547090" y="98876"/>
            <a:ext cx="5295202" cy="125404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
                                            <p:txEl>
                                              <p:pRg end="0" st="0"/>
                                            </p:txEl>
                                          </p:spTgt>
                                        </p:tgtEl>
                                        <p:attrNameLst>
                                          <p:attrName>style.visibility</p:attrName>
                                        </p:attrNameLst>
                                      </p:cBhvr>
                                      <p:to>
                                        <p:strVal val="visible"/>
                                      </p:to>
                                    </p:set>
                                    <p:animEffect filter="fade" transition="in">
                                      <p:cBhvr>
                                        <p:cTn dur="500"/>
                                        <p:tgtEl>
                                          <p:spTgt spid="7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
                                            <p:txEl>
                                              <p:pRg end="1" st="1"/>
                                            </p:txEl>
                                          </p:spTgt>
                                        </p:tgtEl>
                                        <p:attrNameLst>
                                          <p:attrName>style.visibility</p:attrName>
                                        </p:attrNameLst>
                                      </p:cBhvr>
                                      <p:to>
                                        <p:strVal val="visible"/>
                                      </p:to>
                                    </p:set>
                                    <p:animEffect filter="fade" transition="in">
                                      <p:cBhvr>
                                        <p:cTn dur="500"/>
                                        <p:tgtEl>
                                          <p:spTgt spid="7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
                                            <p:txEl>
                                              <p:pRg end="2" st="2"/>
                                            </p:txEl>
                                          </p:spTgt>
                                        </p:tgtEl>
                                        <p:attrNameLst>
                                          <p:attrName>style.visibility</p:attrName>
                                        </p:attrNameLst>
                                      </p:cBhvr>
                                      <p:to>
                                        <p:strVal val="visible"/>
                                      </p:to>
                                    </p:set>
                                    <p:animEffect filter="fade" transition="in">
                                      <p:cBhvr>
                                        <p:cTn dur="500"/>
                                        <p:tgtEl>
                                          <p:spTgt spid="7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
                                            <p:txEl>
                                              <p:pRg end="3" st="3"/>
                                            </p:txEl>
                                          </p:spTgt>
                                        </p:tgtEl>
                                        <p:attrNameLst>
                                          <p:attrName>style.visibility</p:attrName>
                                        </p:attrNameLst>
                                      </p:cBhvr>
                                      <p:to>
                                        <p:strVal val="visible"/>
                                      </p:to>
                                    </p:set>
                                    <p:animEffect filter="fade" transition="in">
                                      <p:cBhvr>
                                        <p:cTn dur="500"/>
                                        <p:tgtEl>
                                          <p:spTgt spid="7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
                                            <p:txEl>
                                              <p:pRg end="4" st="4"/>
                                            </p:txEl>
                                          </p:spTgt>
                                        </p:tgtEl>
                                        <p:attrNameLst>
                                          <p:attrName>style.visibility</p:attrName>
                                        </p:attrNameLst>
                                      </p:cBhvr>
                                      <p:to>
                                        <p:strVal val="visible"/>
                                      </p:to>
                                    </p:set>
                                    <p:animEffect filter="fade" transition="in">
                                      <p:cBhvr>
                                        <p:cTn dur="500"/>
                                        <p:tgtEl>
                                          <p:spTgt spid="75">
                                            <p:txEl>
                                              <p:pRg end="4" st="4"/>
                                            </p:txEl>
                                          </p:spTgt>
                                        </p:tgtEl>
                                      </p:cBhvr>
                                    </p:animEffect>
                                  </p:childTnLst>
                                </p:cTn>
                              </p:par>
                            </p:childTnLst>
                          </p:cTn>
                        </p:par>
                        <p:par>
                          <p:cTn fill="hold">
                            <p:stCondLst>
                              <p:cond delay="500"/>
                            </p:stCondLst>
                            <p:childTnLst>
                              <p:par>
                                <p:cTn fill="hold" nodeType="afterEffect" presetClass="entr" presetID="2" presetSubtype="1">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additive="base">
                                        <p:cTn dur="2000"/>
                                        <p:tgtEl>
                                          <p:spTgt spid="77"/>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g256a5414576_0_132"/>
          <p:cNvSpPr txBox="1"/>
          <p:nvPr>
            <p:ph type="title"/>
          </p:nvPr>
        </p:nvSpPr>
        <p:spPr>
          <a:xfrm>
            <a:off x="815225" y="1491351"/>
            <a:ext cx="7162200" cy="9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600"/>
              <a:buNone/>
            </a:pPr>
            <a:r>
              <a:rPr lang="en-US"/>
              <a:t>In simple terms intersectionality is …</a:t>
            </a:r>
            <a:endParaRPr/>
          </a:p>
        </p:txBody>
      </p:sp>
      <p:sp>
        <p:nvSpPr>
          <p:cNvPr id="84" name="Google Shape;84;g256a5414576_0_132"/>
          <p:cNvSpPr txBox="1"/>
          <p:nvPr>
            <p:ph idx="1" type="body"/>
          </p:nvPr>
        </p:nvSpPr>
        <p:spPr>
          <a:xfrm>
            <a:off x="838199" y="2816913"/>
            <a:ext cx="7139100" cy="3200400"/>
          </a:xfrm>
          <a:prstGeom prst="rect">
            <a:avLst/>
          </a:prstGeom>
          <a:noFill/>
          <a:ln>
            <a:noFill/>
          </a:ln>
        </p:spPr>
        <p:txBody>
          <a:bodyPr anchorCtr="0" anchor="t" bIns="45700" lIns="91425" spcFirstLastPara="1" rIns="91425" wrap="square" tIns="45700">
            <a:noAutofit/>
          </a:bodyPr>
          <a:lstStyle/>
          <a:p>
            <a:pPr indent="-336550" lvl="0" marL="457200" rtl="0" algn="l">
              <a:lnSpc>
                <a:spcPct val="90000"/>
              </a:lnSpc>
              <a:spcBef>
                <a:spcPts val="1000"/>
              </a:spcBef>
              <a:spcAft>
                <a:spcPts val="0"/>
              </a:spcAft>
              <a:buSzPts val="1700"/>
              <a:buFont typeface="Arial"/>
              <a:buChar char="●"/>
            </a:pPr>
            <a:r>
              <a:rPr lang="en-US" sz="1700">
                <a:highlight>
                  <a:srgbClr val="FFFFFF"/>
                </a:highlight>
              </a:rPr>
              <a:t>The </a:t>
            </a:r>
            <a:r>
              <a:rPr b="1" lang="en-US" sz="1700">
                <a:highlight>
                  <a:srgbClr val="FFFFFF"/>
                </a:highlight>
                <a:uFill>
                  <a:noFill/>
                </a:uFill>
                <a:hlinkClick r:id="rId3"/>
              </a:rPr>
              <a:t>Oxford Dictionary</a:t>
            </a:r>
            <a:r>
              <a:rPr lang="en-US" sz="1700">
                <a:highlight>
                  <a:srgbClr val="FFFFFF"/>
                </a:highlight>
              </a:rPr>
              <a:t> defines intersectionality as “the interconnected nature of social categorisations such as race, class, and gender, regarded as creating overlapping and interdependent systems of discrimination or disadvantage”. </a:t>
            </a:r>
            <a:endParaRPr sz="1700">
              <a:highlight>
                <a:srgbClr val="FFFFFF"/>
              </a:highlight>
            </a:endParaRPr>
          </a:p>
          <a:p>
            <a:pPr indent="0" lvl="0" marL="457200" rtl="0" algn="l">
              <a:lnSpc>
                <a:spcPct val="90000"/>
              </a:lnSpc>
              <a:spcBef>
                <a:spcPts val="1000"/>
              </a:spcBef>
              <a:spcAft>
                <a:spcPts val="0"/>
              </a:spcAft>
              <a:buSzPts val="2800"/>
              <a:buNone/>
            </a:pPr>
            <a:r>
              <a:t/>
            </a:r>
            <a:endParaRPr sz="1700">
              <a:highlight>
                <a:srgbClr val="FFFFFF"/>
              </a:highlight>
            </a:endParaRPr>
          </a:p>
          <a:p>
            <a:pPr indent="-336550" lvl="0" marL="457200" rtl="0" algn="l">
              <a:lnSpc>
                <a:spcPct val="90000"/>
              </a:lnSpc>
              <a:spcBef>
                <a:spcPts val="1000"/>
              </a:spcBef>
              <a:spcAft>
                <a:spcPts val="0"/>
              </a:spcAft>
              <a:buSzPts val="1700"/>
              <a:buFont typeface="Arial"/>
              <a:buChar char="●"/>
            </a:pPr>
            <a:r>
              <a:rPr lang="en-US" sz="1700">
                <a:highlight>
                  <a:srgbClr val="FFFFFF"/>
                </a:highlight>
              </a:rPr>
              <a:t>Intersectionality is the acknowledgement that </a:t>
            </a:r>
            <a:r>
              <a:rPr b="1" lang="en-US" sz="1700">
                <a:highlight>
                  <a:srgbClr val="FFFFFF"/>
                </a:highlight>
              </a:rPr>
              <a:t>everyone has their own unique experiences of discrimination and oppression</a:t>
            </a:r>
            <a:r>
              <a:rPr lang="en-US" sz="1700">
                <a:highlight>
                  <a:srgbClr val="FFFFFF"/>
                </a:highlight>
              </a:rPr>
              <a:t> and we must consider everything and anything that can marginalise people – gender, race, class, sexual orientation, physical ability, etc. </a:t>
            </a:r>
            <a:endParaRPr sz="3300"/>
          </a:p>
        </p:txBody>
      </p:sp>
      <p:sp>
        <p:nvSpPr>
          <p:cNvPr id="85" name="Google Shape;85;g256a5414576_0_132"/>
          <p:cNvSpPr txBox="1"/>
          <p:nvPr>
            <p:ph idx="2" type="body"/>
          </p:nvPr>
        </p:nvSpPr>
        <p:spPr>
          <a:xfrm>
            <a:off x="8296310" y="1491351"/>
            <a:ext cx="3057600" cy="4526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t/>
            </a:r>
            <a:endParaRPr/>
          </a:p>
        </p:txBody>
      </p:sp>
      <p:pic>
        <p:nvPicPr>
          <p:cNvPr id="86" name="Google Shape;86;g256a5414576_0_132"/>
          <p:cNvPicPr preferRelativeResize="0"/>
          <p:nvPr/>
        </p:nvPicPr>
        <p:blipFill rotWithShape="1">
          <a:blip r:embed="rId4">
            <a:alphaModFix/>
          </a:blip>
          <a:srcRect b="0" l="0" r="0" t="0"/>
          <a:stretch/>
        </p:blipFill>
        <p:spPr>
          <a:xfrm>
            <a:off x="7981025" y="1491350"/>
            <a:ext cx="3688150" cy="46319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g256a5414576_0_140"/>
          <p:cNvSpPr txBox="1"/>
          <p:nvPr>
            <p:ph type="title"/>
          </p:nvPr>
        </p:nvSpPr>
        <p:spPr>
          <a:xfrm>
            <a:off x="815225" y="1491351"/>
            <a:ext cx="7162200" cy="9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600"/>
              <a:buNone/>
            </a:pPr>
            <a:r>
              <a:rPr lang="en-US"/>
              <a:t>Intersectionality</a:t>
            </a:r>
            <a:endParaRPr/>
          </a:p>
        </p:txBody>
      </p:sp>
      <p:sp>
        <p:nvSpPr>
          <p:cNvPr id="93" name="Google Shape;93;g256a5414576_0_140"/>
          <p:cNvSpPr txBox="1"/>
          <p:nvPr>
            <p:ph idx="1" type="body"/>
          </p:nvPr>
        </p:nvSpPr>
        <p:spPr>
          <a:xfrm>
            <a:off x="815225" y="2359750"/>
            <a:ext cx="7322700" cy="3895500"/>
          </a:xfrm>
          <a:prstGeom prst="rect">
            <a:avLst/>
          </a:prstGeom>
          <a:noFill/>
          <a:ln>
            <a:noFill/>
          </a:ln>
        </p:spPr>
        <p:txBody>
          <a:bodyPr anchorCtr="0" anchor="t" bIns="45700" lIns="91425" spcFirstLastPara="1" rIns="91425" wrap="square" tIns="45700">
            <a:noAutofit/>
          </a:bodyPr>
          <a:lstStyle/>
          <a:p>
            <a:pPr indent="-342900" lvl="0" marL="457200" rtl="0" algn="l">
              <a:lnSpc>
                <a:spcPct val="90000"/>
              </a:lnSpc>
              <a:spcBef>
                <a:spcPts val="1000"/>
              </a:spcBef>
              <a:spcAft>
                <a:spcPts val="0"/>
              </a:spcAft>
              <a:buSzPts val="1800"/>
              <a:buFont typeface="Arial"/>
              <a:buChar char="●"/>
            </a:pPr>
            <a:r>
              <a:rPr lang="en-US" sz="1800">
                <a:highlight>
                  <a:srgbClr val="FFFFFF"/>
                </a:highlight>
              </a:rPr>
              <a:t>Feminist writer </a:t>
            </a:r>
            <a:r>
              <a:rPr b="1" lang="en-US" sz="1800">
                <a:highlight>
                  <a:srgbClr val="FFFFFF"/>
                </a:highlight>
                <a:uFill>
                  <a:noFill/>
                </a:uFill>
                <a:hlinkClick r:id="rId3"/>
              </a:rPr>
              <a:t>Zoe Samudzi reminds us</a:t>
            </a:r>
            <a:r>
              <a:rPr lang="en-US" sz="1800">
                <a:highlight>
                  <a:srgbClr val="FFFFFF"/>
                </a:highlight>
              </a:rPr>
              <a:t> that “intersectionality is such a vital framework for understanding systems of power, because </a:t>
            </a:r>
            <a:r>
              <a:rPr b="1" lang="en-US" sz="1800">
                <a:highlight>
                  <a:srgbClr val="FFFFFF"/>
                </a:highlight>
              </a:rPr>
              <a:t>‘woman’ is not a catchall category that alone defines all our relationships to power</a:t>
            </a:r>
            <a:r>
              <a:rPr lang="en-US" sz="1800">
                <a:highlight>
                  <a:srgbClr val="FFFFFF"/>
                </a:highlight>
              </a:rPr>
              <a:t>”. </a:t>
            </a:r>
            <a:endParaRPr sz="1800">
              <a:highlight>
                <a:srgbClr val="FFFFFF"/>
              </a:highlight>
            </a:endParaRPr>
          </a:p>
          <a:p>
            <a:pPr indent="0" lvl="0" marL="457200" rtl="0" algn="l">
              <a:lnSpc>
                <a:spcPct val="90000"/>
              </a:lnSpc>
              <a:spcBef>
                <a:spcPts val="1000"/>
              </a:spcBef>
              <a:spcAft>
                <a:spcPts val="0"/>
              </a:spcAft>
              <a:buSzPts val="2800"/>
              <a:buNone/>
            </a:pPr>
            <a:r>
              <a:t/>
            </a:r>
            <a:endParaRPr sz="1800">
              <a:highlight>
                <a:srgbClr val="FFFFFF"/>
              </a:highlight>
            </a:endParaRPr>
          </a:p>
          <a:p>
            <a:pPr indent="-342900" lvl="0" marL="457200" rtl="0" algn="l">
              <a:lnSpc>
                <a:spcPct val="90000"/>
              </a:lnSpc>
              <a:spcBef>
                <a:spcPts val="1000"/>
              </a:spcBef>
              <a:spcAft>
                <a:spcPts val="0"/>
              </a:spcAft>
              <a:buSzPts val="1800"/>
              <a:buFont typeface="Verdana"/>
              <a:buChar char="●"/>
            </a:pPr>
            <a:r>
              <a:rPr lang="en-US" sz="1800">
                <a:highlight>
                  <a:srgbClr val="FFFFFF"/>
                </a:highlight>
              </a:rPr>
              <a:t>For example, n</a:t>
            </a:r>
            <a:r>
              <a:rPr lang="en-US" sz="1900">
                <a:highlight>
                  <a:srgbClr val="FFFFFF"/>
                </a:highlight>
              </a:rPr>
              <a:t>ot all women are white, middle class, able-bodied, Christian and heterosexual. </a:t>
            </a:r>
            <a:endParaRPr sz="1900">
              <a:highlight>
                <a:srgbClr val="FFFFFF"/>
              </a:highlight>
            </a:endParaRPr>
          </a:p>
          <a:p>
            <a:pPr indent="0" lvl="0" marL="457200" rtl="0" algn="l">
              <a:lnSpc>
                <a:spcPct val="90000"/>
              </a:lnSpc>
              <a:spcBef>
                <a:spcPts val="1000"/>
              </a:spcBef>
              <a:spcAft>
                <a:spcPts val="0"/>
              </a:spcAft>
              <a:buSzPts val="2800"/>
              <a:buNone/>
            </a:pPr>
            <a:r>
              <a:t/>
            </a:r>
            <a:endParaRPr sz="1900">
              <a:highlight>
                <a:srgbClr val="FFFFFF"/>
              </a:highlight>
            </a:endParaRPr>
          </a:p>
          <a:p>
            <a:pPr indent="-342900" lvl="0" marL="457200" rtl="0" algn="l">
              <a:lnSpc>
                <a:spcPct val="90000"/>
              </a:lnSpc>
              <a:spcBef>
                <a:spcPts val="1000"/>
              </a:spcBef>
              <a:spcAft>
                <a:spcPts val="0"/>
              </a:spcAft>
              <a:buSzPts val="1800"/>
              <a:buFont typeface="Verdana"/>
              <a:buChar char="●"/>
            </a:pPr>
            <a:r>
              <a:rPr lang="en-US" sz="1800">
                <a:highlight>
                  <a:srgbClr val="FFFFFF"/>
                </a:highlight>
              </a:rPr>
              <a:t>A black woman may experience misogyny and racism, but she will experience misogyny differently from a white woman and racism differently from a black man. </a:t>
            </a:r>
            <a:endParaRPr sz="3900"/>
          </a:p>
        </p:txBody>
      </p:sp>
      <p:sp>
        <p:nvSpPr>
          <p:cNvPr id="94" name="Google Shape;94;g256a5414576_0_140"/>
          <p:cNvSpPr txBox="1"/>
          <p:nvPr>
            <p:ph idx="2" type="body"/>
          </p:nvPr>
        </p:nvSpPr>
        <p:spPr>
          <a:xfrm>
            <a:off x="8801350" y="2124051"/>
            <a:ext cx="2636400" cy="4621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rPr lang="en-US" sz="1350">
                <a:highlight>
                  <a:srgbClr val="FFFFFF"/>
                </a:highlight>
                <a:latin typeface="Open Sans"/>
                <a:ea typeface="Open Sans"/>
                <a:cs typeface="Open Sans"/>
                <a:sym typeface="Open Sans"/>
              </a:rPr>
              <a:t>Samudzi, Zoe. White Witness and the Contemporary Lynching, 2020: </a:t>
            </a:r>
            <a:r>
              <a:rPr lang="en-US" sz="1350">
                <a:solidFill>
                  <a:srgbClr val="2EA3F2"/>
                </a:solidFill>
                <a:highlight>
                  <a:srgbClr val="FFFFFF"/>
                </a:highlight>
                <a:uFill>
                  <a:noFill/>
                </a:uFill>
                <a:latin typeface="Open Sans"/>
                <a:ea typeface="Open Sans"/>
                <a:cs typeface="Open Sans"/>
                <a:sym typeface="Open Sans"/>
                <a:hlinkClick r:id="rId4">
                  <a:extLst>
                    <a:ext uri="{A12FA001-AC4F-418D-AE19-62706E023703}">
                      <ahyp:hlinkClr val="tx"/>
                    </a:ext>
                  </a:extLst>
                </a:hlinkClick>
              </a:rPr>
              <a:t>https://newrepublic.com/article/157734/white-witness-contemporary-lynching</a:t>
            </a:r>
            <a:endParaRPr/>
          </a:p>
        </p:txBody>
      </p:sp>
      <p:pic>
        <p:nvPicPr>
          <p:cNvPr id="95" name="Google Shape;95;g256a5414576_0_140"/>
          <p:cNvPicPr preferRelativeResize="0"/>
          <p:nvPr/>
        </p:nvPicPr>
        <p:blipFill rotWithShape="1">
          <a:blip r:embed="rId5">
            <a:alphaModFix/>
          </a:blip>
          <a:srcRect b="0" l="0" r="0" t="0"/>
          <a:stretch/>
        </p:blipFill>
        <p:spPr>
          <a:xfrm>
            <a:off x="9099863" y="4036288"/>
            <a:ext cx="2276475" cy="20097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g256a5414576_0_149"/>
          <p:cNvSpPr txBox="1"/>
          <p:nvPr>
            <p:ph type="title"/>
          </p:nvPr>
        </p:nvSpPr>
        <p:spPr>
          <a:xfrm>
            <a:off x="1051550" y="1185775"/>
            <a:ext cx="10365000" cy="1466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600"/>
              <a:buNone/>
            </a:pPr>
            <a:r>
              <a:rPr lang="en-US"/>
              <a:t>Intersectionality example - violence against women and girls</a:t>
            </a:r>
            <a:endParaRPr/>
          </a:p>
        </p:txBody>
      </p:sp>
      <p:sp>
        <p:nvSpPr>
          <p:cNvPr id="102" name="Google Shape;102;g256a5414576_0_149"/>
          <p:cNvSpPr txBox="1"/>
          <p:nvPr>
            <p:ph idx="1" type="body"/>
          </p:nvPr>
        </p:nvSpPr>
        <p:spPr>
          <a:xfrm>
            <a:off x="838200" y="2598050"/>
            <a:ext cx="10443000" cy="3419400"/>
          </a:xfrm>
          <a:prstGeom prst="rect">
            <a:avLst/>
          </a:prstGeom>
          <a:noFill/>
          <a:ln>
            <a:noFill/>
          </a:ln>
        </p:spPr>
        <p:txBody>
          <a:bodyPr anchorCtr="0" anchor="t" bIns="45700" lIns="91425" spcFirstLastPara="1" rIns="91425" wrap="square" tIns="45700">
            <a:noAutofit/>
          </a:bodyPr>
          <a:lstStyle/>
          <a:p>
            <a:pPr indent="0" lvl="0" marL="457200" rtl="0" algn="l">
              <a:lnSpc>
                <a:spcPct val="90000"/>
              </a:lnSpc>
              <a:spcBef>
                <a:spcPts val="1000"/>
              </a:spcBef>
              <a:spcAft>
                <a:spcPts val="0"/>
              </a:spcAft>
              <a:buSzPts val="2800"/>
              <a:buNone/>
            </a:pPr>
            <a:r>
              <a:t/>
            </a:r>
            <a:endParaRPr sz="1800">
              <a:solidFill>
                <a:srgbClr val="555555"/>
              </a:solidFill>
              <a:highlight>
                <a:srgbClr val="FFFFFF"/>
              </a:highlight>
            </a:endParaRPr>
          </a:p>
          <a:p>
            <a:pPr indent="-349250" lvl="0" marL="457200" rtl="0" algn="l">
              <a:lnSpc>
                <a:spcPct val="90000"/>
              </a:lnSpc>
              <a:spcBef>
                <a:spcPts val="1000"/>
              </a:spcBef>
              <a:spcAft>
                <a:spcPts val="0"/>
              </a:spcAft>
              <a:buSzPts val="1900"/>
              <a:buChar char="●"/>
            </a:pPr>
            <a:r>
              <a:rPr lang="en-US" sz="1900">
                <a:highlight>
                  <a:srgbClr val="FFFFFF"/>
                </a:highlight>
              </a:rPr>
              <a:t>Violence differs between groups of women, because the </a:t>
            </a:r>
            <a:r>
              <a:rPr b="1" lang="en-US" sz="1900">
                <a:highlight>
                  <a:srgbClr val="FFFFFF"/>
                </a:highlight>
              </a:rPr>
              <a:t>violence women and girls experience isn’t </a:t>
            </a:r>
            <a:r>
              <a:rPr b="1" i="1" lang="en-US" sz="1900">
                <a:highlight>
                  <a:srgbClr val="FFFFFF"/>
                </a:highlight>
              </a:rPr>
              <a:t>just</a:t>
            </a:r>
            <a:r>
              <a:rPr b="1" lang="en-US" sz="1900">
                <a:highlight>
                  <a:srgbClr val="FFFFFF"/>
                </a:highlight>
              </a:rPr>
              <a:t> based on their gender</a:t>
            </a:r>
            <a:r>
              <a:rPr lang="en-US" sz="1900">
                <a:highlight>
                  <a:srgbClr val="FFFFFF"/>
                </a:highlight>
              </a:rPr>
              <a:t>.</a:t>
            </a:r>
            <a:endParaRPr sz="1900">
              <a:highlight>
                <a:srgbClr val="FFFFFF"/>
              </a:highlight>
            </a:endParaRPr>
          </a:p>
          <a:p>
            <a:pPr indent="0" lvl="0" marL="457200" rtl="0" algn="l">
              <a:lnSpc>
                <a:spcPct val="90000"/>
              </a:lnSpc>
              <a:spcBef>
                <a:spcPts val="1000"/>
              </a:spcBef>
              <a:spcAft>
                <a:spcPts val="0"/>
              </a:spcAft>
              <a:buSzPts val="2800"/>
              <a:buNone/>
            </a:pPr>
            <a:r>
              <a:t/>
            </a:r>
            <a:endParaRPr sz="1900">
              <a:highlight>
                <a:srgbClr val="FFFFFF"/>
              </a:highlight>
            </a:endParaRPr>
          </a:p>
          <a:p>
            <a:pPr indent="-349250" lvl="0" marL="457200" rtl="0" algn="l">
              <a:lnSpc>
                <a:spcPct val="90000"/>
              </a:lnSpc>
              <a:spcBef>
                <a:spcPts val="1000"/>
              </a:spcBef>
              <a:spcAft>
                <a:spcPts val="0"/>
              </a:spcAft>
              <a:buSzPts val="1900"/>
              <a:buChar char="●"/>
            </a:pPr>
            <a:r>
              <a:rPr lang="en-US" sz="1900">
                <a:highlight>
                  <a:srgbClr val="FFFFFF"/>
                </a:highlight>
              </a:rPr>
              <a:t> </a:t>
            </a:r>
            <a:r>
              <a:rPr b="1" lang="en-US" sz="1900">
                <a:highlight>
                  <a:srgbClr val="FFFFFF"/>
                </a:highlight>
                <a:uFill>
                  <a:noFill/>
                </a:uFill>
                <a:hlinkClick r:id="rId3"/>
              </a:rPr>
              <a:t>44% of lesbian women experience intimate partner violence</a:t>
            </a:r>
            <a:r>
              <a:rPr lang="en-US" sz="1900">
                <a:highlight>
                  <a:srgbClr val="FFFFFF"/>
                </a:highlight>
              </a:rPr>
              <a:t>, compared to 35% of heterosexual women. </a:t>
            </a:r>
            <a:endParaRPr sz="1900">
              <a:highlight>
                <a:srgbClr val="FFFFFF"/>
              </a:highlight>
            </a:endParaRPr>
          </a:p>
          <a:p>
            <a:pPr indent="0" lvl="0" marL="457200" rtl="0" algn="l">
              <a:lnSpc>
                <a:spcPct val="90000"/>
              </a:lnSpc>
              <a:spcBef>
                <a:spcPts val="1000"/>
              </a:spcBef>
              <a:spcAft>
                <a:spcPts val="0"/>
              </a:spcAft>
              <a:buSzPts val="2800"/>
              <a:buNone/>
            </a:pPr>
            <a:r>
              <a:t/>
            </a:r>
            <a:endParaRPr sz="1900">
              <a:highlight>
                <a:srgbClr val="FFFFFF"/>
              </a:highlight>
            </a:endParaRPr>
          </a:p>
          <a:p>
            <a:pPr indent="-349250" lvl="0" marL="457200" rtl="0" algn="l">
              <a:lnSpc>
                <a:spcPct val="90000"/>
              </a:lnSpc>
              <a:spcBef>
                <a:spcPts val="1000"/>
              </a:spcBef>
              <a:spcAft>
                <a:spcPts val="0"/>
              </a:spcAft>
              <a:buSzPts val="1900"/>
              <a:buChar char="●"/>
            </a:pPr>
            <a:r>
              <a:rPr lang="en-US" sz="1900">
                <a:highlight>
                  <a:srgbClr val="FFFFFF"/>
                </a:highlight>
              </a:rPr>
              <a:t>Women and girls with disabilities are </a:t>
            </a:r>
            <a:r>
              <a:rPr b="1" lang="en-US" sz="1900">
                <a:highlight>
                  <a:srgbClr val="FFFFFF"/>
                </a:highlight>
                <a:uFill>
                  <a:noFill/>
                </a:uFill>
                <a:hlinkClick r:id="rId4"/>
              </a:rPr>
              <a:t>2 to 4 times more likely to experience domestic violence</a:t>
            </a:r>
            <a:r>
              <a:rPr lang="en-US" sz="1900">
                <a:highlight>
                  <a:srgbClr val="FFFFFF"/>
                </a:highlight>
              </a:rPr>
              <a:t> than women without disabilities. </a:t>
            </a:r>
            <a:endParaRPr sz="1900">
              <a:highlight>
                <a:srgbClr val="FFFFFF"/>
              </a:highlight>
            </a:endParaRPr>
          </a:p>
          <a:p>
            <a:pPr indent="0" lvl="0" marL="0" rtl="0" algn="l">
              <a:lnSpc>
                <a:spcPct val="90000"/>
              </a:lnSpc>
              <a:spcBef>
                <a:spcPts val="1000"/>
              </a:spcBef>
              <a:spcAft>
                <a:spcPts val="0"/>
              </a:spcAft>
              <a:buSzPts val="2800"/>
              <a:buNone/>
            </a:pPr>
            <a:r>
              <a:t/>
            </a:r>
            <a:endParaRPr sz="3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g256a5414576_0_101"/>
          <p:cNvSpPr txBox="1"/>
          <p:nvPr>
            <p:ph type="title"/>
          </p:nvPr>
        </p:nvSpPr>
        <p:spPr>
          <a:xfrm>
            <a:off x="656027" y="1503675"/>
            <a:ext cx="3150300" cy="933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a:t>The urgency of intersectionality</a:t>
            </a:r>
            <a:endParaRPr/>
          </a:p>
        </p:txBody>
      </p:sp>
      <p:sp>
        <p:nvSpPr>
          <p:cNvPr id="109" name="Google Shape;109;g256a5414576_0_101"/>
          <p:cNvSpPr txBox="1"/>
          <p:nvPr>
            <p:ph idx="1" type="body"/>
          </p:nvPr>
        </p:nvSpPr>
        <p:spPr>
          <a:xfrm>
            <a:off x="656013" y="276517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Exploring the intersectionality of sex and race</a:t>
            </a:r>
            <a:endParaRPr/>
          </a:p>
        </p:txBody>
      </p:sp>
      <p:sp>
        <p:nvSpPr>
          <p:cNvPr id="110" name="Google Shape;110;g256a5414576_0_101"/>
          <p:cNvSpPr/>
          <p:nvPr>
            <p:ph idx="2" type="pic"/>
          </p:nvPr>
        </p:nvSpPr>
        <p:spPr>
          <a:xfrm>
            <a:off x="3866322" y="1503673"/>
            <a:ext cx="7510500" cy="4524900"/>
          </a:xfrm>
          <a:prstGeom prst="rect">
            <a:avLst/>
          </a:prstGeom>
          <a:noFill/>
          <a:ln>
            <a:noFill/>
          </a:ln>
        </p:spPr>
      </p:sp>
      <p:pic>
        <p:nvPicPr>
          <p:cNvPr descr="Now more than ever, it's important to look boldly at the reality of race and gender bias -- and understand how the two can combine to create even more harm. Kimberlé Crenshaw uses the term &quot;intersectionality&quot; to describe this phenomenon; as she says, if you're standing in the path of multiple forms of exclusion, you're likely to get hit by both. In this moving talk, she calls on us to bear witness to this reality and speak up for victims of prejudice.&#10;&#10;TEDTalks is a daily video podcast of the best talks and performances from the TED Conference, where the world's leading thinkers and doers give the talk of their lives in 18 minutes (or less). Look for talks on Technology, Entertainment and Design -- plus science, business, global issues, the arts and much more.&#10;Find closed captions and translated subtitles in many languages at http://www.ted.com/translate&#10;&#10;Follow TED news on Twitter: http://www.twitter.com/tednews&#10;Like TED on Facebook: https://www.facebook.com/TED&#10;&#10;Subscribe to our channel: http://www.youtube.com/user/TEDtalksDirector" id="111" name="Google Shape;111;g256a5414576_0_101" title="The urgency of intersectionality | Kimberlé Crenshaw">
            <a:hlinkClick r:id="rId3"/>
          </p:cNvPr>
          <p:cNvPicPr preferRelativeResize="0"/>
          <p:nvPr/>
        </p:nvPicPr>
        <p:blipFill rotWithShape="1">
          <a:blip r:embed="rId4">
            <a:alphaModFix/>
          </a:blip>
          <a:srcRect b="0" l="0" r="0" t="0"/>
          <a:stretch/>
        </p:blipFill>
        <p:spPr>
          <a:xfrm>
            <a:off x="3866325" y="1587175"/>
            <a:ext cx="7747375" cy="4357900"/>
          </a:xfrm>
          <a:prstGeom prst="rect">
            <a:avLst/>
          </a:prstGeom>
          <a:noFill/>
          <a:ln>
            <a:noFill/>
          </a:ln>
        </p:spPr>
      </p:pic>
      <p:pic>
        <p:nvPicPr>
          <p:cNvPr id="112" name="Google Shape;112;g256a5414576_0_101"/>
          <p:cNvPicPr preferRelativeResize="0"/>
          <p:nvPr/>
        </p:nvPicPr>
        <p:blipFill rotWithShape="1">
          <a:blip r:embed="rId5">
            <a:alphaModFix/>
          </a:blip>
          <a:srcRect b="0" l="0" r="0" t="0"/>
          <a:stretch/>
        </p:blipFill>
        <p:spPr>
          <a:xfrm>
            <a:off x="2670550" y="5106875"/>
            <a:ext cx="838200" cy="838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gtEl>
                                        <p:attrNameLst>
                                          <p:attrName>style.visibility</p:attrName>
                                        </p:attrNameLst>
                                      </p:cBhvr>
                                      <p:to>
                                        <p:strVal val="visible"/>
                                      </p:to>
                                    </p:set>
                                    <p:animEffect filter="fade" transition="in">
                                      <p:cBhvr>
                                        <p:cTn dur="1000"/>
                                        <p:tgtEl>
                                          <p:spTgt spid="1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g256a5414576_0_16"/>
          <p:cNvSpPr txBox="1"/>
          <p:nvPr>
            <p:ph type="title"/>
          </p:nvPr>
        </p:nvSpPr>
        <p:spPr>
          <a:xfrm>
            <a:off x="815225" y="1491351"/>
            <a:ext cx="7162200" cy="9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600"/>
              <a:buNone/>
            </a:pPr>
            <a:r>
              <a:rPr lang="en-US"/>
              <a:t>Addressing identities</a:t>
            </a:r>
            <a:endParaRPr/>
          </a:p>
        </p:txBody>
      </p:sp>
      <p:sp>
        <p:nvSpPr>
          <p:cNvPr id="119" name="Google Shape;119;g256a5414576_0_16"/>
          <p:cNvSpPr txBox="1"/>
          <p:nvPr>
            <p:ph idx="1" type="body"/>
          </p:nvPr>
        </p:nvSpPr>
        <p:spPr>
          <a:xfrm>
            <a:off x="815225" y="2168400"/>
            <a:ext cx="6854400" cy="4689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rPr lang="en-US" sz="2400"/>
              <a:t>A	Age</a:t>
            </a:r>
            <a:endParaRPr sz="2400"/>
          </a:p>
          <a:p>
            <a:pPr indent="0" lvl="0" marL="0" rtl="0" algn="l">
              <a:lnSpc>
                <a:spcPct val="90000"/>
              </a:lnSpc>
              <a:spcBef>
                <a:spcPts val="1000"/>
              </a:spcBef>
              <a:spcAft>
                <a:spcPts val="0"/>
              </a:spcAft>
              <a:buSzPts val="2800"/>
              <a:buNone/>
            </a:pPr>
            <a:r>
              <a:rPr lang="en-US" sz="2400"/>
              <a:t>D	Disabilities</a:t>
            </a:r>
            <a:endParaRPr sz="2400"/>
          </a:p>
          <a:p>
            <a:pPr indent="0" lvl="0" marL="0" rtl="0" algn="l">
              <a:lnSpc>
                <a:spcPct val="90000"/>
              </a:lnSpc>
              <a:spcBef>
                <a:spcPts val="1000"/>
              </a:spcBef>
              <a:spcAft>
                <a:spcPts val="0"/>
              </a:spcAft>
              <a:buSzPts val="2800"/>
              <a:buNone/>
            </a:pPr>
            <a:r>
              <a:rPr lang="en-US" sz="2400"/>
              <a:t>D	Desirability, physical attractiveness</a:t>
            </a:r>
            <a:endParaRPr sz="2400"/>
          </a:p>
          <a:p>
            <a:pPr indent="0" lvl="0" marL="0" rtl="0" algn="l">
              <a:lnSpc>
                <a:spcPct val="90000"/>
              </a:lnSpc>
              <a:spcBef>
                <a:spcPts val="1000"/>
              </a:spcBef>
              <a:spcAft>
                <a:spcPts val="0"/>
              </a:spcAft>
              <a:buSzPts val="2800"/>
              <a:buNone/>
            </a:pPr>
            <a:r>
              <a:rPr lang="en-US" sz="2400"/>
              <a:t>R	Religion</a:t>
            </a:r>
            <a:endParaRPr sz="2400"/>
          </a:p>
          <a:p>
            <a:pPr indent="0" lvl="0" marL="0" rtl="0" algn="l">
              <a:lnSpc>
                <a:spcPct val="90000"/>
              </a:lnSpc>
              <a:spcBef>
                <a:spcPts val="1000"/>
              </a:spcBef>
              <a:spcAft>
                <a:spcPts val="0"/>
              </a:spcAft>
              <a:buSzPts val="2800"/>
              <a:buNone/>
            </a:pPr>
            <a:r>
              <a:rPr lang="en-US" sz="2400"/>
              <a:t>E	Ethnicity</a:t>
            </a:r>
            <a:endParaRPr sz="2400"/>
          </a:p>
          <a:p>
            <a:pPr indent="0" lvl="0" marL="0" rtl="0" algn="l">
              <a:lnSpc>
                <a:spcPct val="90000"/>
              </a:lnSpc>
              <a:spcBef>
                <a:spcPts val="1000"/>
              </a:spcBef>
              <a:spcAft>
                <a:spcPts val="0"/>
              </a:spcAft>
              <a:buSzPts val="2800"/>
              <a:buNone/>
            </a:pPr>
            <a:r>
              <a:rPr lang="en-US" sz="2400"/>
              <a:t>S	Socioeconomic status</a:t>
            </a:r>
            <a:endParaRPr sz="2400"/>
          </a:p>
          <a:p>
            <a:pPr indent="0" lvl="0" marL="0" rtl="0" algn="l">
              <a:lnSpc>
                <a:spcPct val="90000"/>
              </a:lnSpc>
              <a:spcBef>
                <a:spcPts val="1000"/>
              </a:spcBef>
              <a:spcAft>
                <a:spcPts val="0"/>
              </a:spcAft>
              <a:buSzPts val="2800"/>
              <a:buNone/>
            </a:pPr>
            <a:r>
              <a:rPr lang="en-US" sz="2400"/>
              <a:t>S	Sexual orientation</a:t>
            </a:r>
            <a:endParaRPr sz="2400"/>
          </a:p>
          <a:p>
            <a:pPr indent="0" lvl="0" marL="0" rtl="0" algn="l">
              <a:lnSpc>
                <a:spcPct val="90000"/>
              </a:lnSpc>
              <a:spcBef>
                <a:spcPts val="1000"/>
              </a:spcBef>
              <a:spcAft>
                <a:spcPts val="0"/>
              </a:spcAft>
              <a:buSzPts val="2800"/>
              <a:buNone/>
            </a:pPr>
            <a:r>
              <a:rPr lang="en-US" sz="2400"/>
              <a:t>I	Intimate relationships</a:t>
            </a:r>
            <a:endParaRPr sz="2400"/>
          </a:p>
          <a:p>
            <a:pPr indent="0" lvl="0" marL="0" rtl="0" algn="l">
              <a:lnSpc>
                <a:spcPct val="90000"/>
              </a:lnSpc>
              <a:spcBef>
                <a:spcPts val="1000"/>
              </a:spcBef>
              <a:spcAft>
                <a:spcPts val="0"/>
              </a:spcAft>
              <a:buSzPts val="2800"/>
              <a:buNone/>
            </a:pPr>
            <a:r>
              <a:rPr lang="en-US" sz="2400"/>
              <a:t>N	Nationality</a:t>
            </a:r>
            <a:endParaRPr sz="2400"/>
          </a:p>
          <a:p>
            <a:pPr indent="0" lvl="0" marL="0" rtl="0" algn="l">
              <a:lnSpc>
                <a:spcPct val="90000"/>
              </a:lnSpc>
              <a:spcBef>
                <a:spcPts val="1000"/>
              </a:spcBef>
              <a:spcAft>
                <a:spcPts val="0"/>
              </a:spcAft>
              <a:buSzPts val="2800"/>
              <a:buNone/>
            </a:pPr>
            <a:r>
              <a:rPr lang="en-US" sz="2400"/>
              <a:t>G	Gender</a:t>
            </a:r>
            <a:endParaRPr sz="2400"/>
          </a:p>
          <a:p>
            <a:pPr indent="0" lvl="0" marL="0" rtl="0" algn="l">
              <a:lnSpc>
                <a:spcPct val="90000"/>
              </a:lnSpc>
              <a:spcBef>
                <a:spcPts val="1000"/>
              </a:spcBef>
              <a:spcAft>
                <a:spcPts val="0"/>
              </a:spcAft>
              <a:buSzPts val="2800"/>
              <a:buNone/>
            </a:pPr>
            <a:r>
              <a:t/>
            </a:r>
            <a:endParaRPr sz="2700"/>
          </a:p>
        </p:txBody>
      </p:sp>
      <p:sp>
        <p:nvSpPr>
          <p:cNvPr id="120" name="Google Shape;120;g256a5414576_0_16"/>
          <p:cNvSpPr txBox="1"/>
          <p:nvPr>
            <p:ph idx="2" type="body"/>
          </p:nvPr>
        </p:nvSpPr>
        <p:spPr>
          <a:xfrm>
            <a:off x="7764500" y="1491350"/>
            <a:ext cx="3589200" cy="4957800"/>
          </a:xfrm>
          <a:prstGeom prst="rect">
            <a:avLst/>
          </a:prstGeom>
          <a:solidFill>
            <a:schemeClr val="accent4"/>
          </a:solidFill>
          <a:ln>
            <a:noFill/>
          </a:ln>
        </p:spPr>
        <p:txBody>
          <a:bodyPr anchorCtr="0" anchor="ctr" bIns="45700" lIns="114300" spcFirstLastPara="1" rIns="91425" wrap="square" tIns="45700">
            <a:noAutofit/>
          </a:bodyPr>
          <a:lstStyle/>
          <a:p>
            <a:pPr indent="0" lvl="0" marL="0" rtl="0" algn="l">
              <a:lnSpc>
                <a:spcPct val="90000"/>
              </a:lnSpc>
              <a:spcBef>
                <a:spcPts val="1000"/>
              </a:spcBef>
              <a:spcAft>
                <a:spcPts val="0"/>
              </a:spcAft>
              <a:buSzPts val="2800"/>
              <a:buNone/>
            </a:pPr>
            <a:r>
              <a:rPr b="1" lang="en-US" sz="2000"/>
              <a:t>People focus on different facets of our identities, depending on the place and situation</a:t>
            </a:r>
            <a:endParaRPr b="1" sz="2000"/>
          </a:p>
          <a:p>
            <a:pPr indent="0" lvl="0" marL="0" rtl="0" algn="l">
              <a:lnSpc>
                <a:spcPct val="90000"/>
              </a:lnSpc>
              <a:spcBef>
                <a:spcPts val="1000"/>
              </a:spcBef>
              <a:spcAft>
                <a:spcPts val="0"/>
              </a:spcAft>
              <a:buSzPts val="2800"/>
              <a:buNone/>
            </a:pPr>
            <a:r>
              <a:t/>
            </a:r>
            <a:endParaRPr sz="2000"/>
          </a:p>
          <a:p>
            <a:pPr indent="0" lvl="0" marL="0" rtl="0" algn="l">
              <a:lnSpc>
                <a:spcPct val="90000"/>
              </a:lnSpc>
              <a:spcBef>
                <a:spcPts val="1000"/>
              </a:spcBef>
              <a:spcAft>
                <a:spcPts val="0"/>
              </a:spcAft>
              <a:buSzPts val="2800"/>
              <a:buNone/>
            </a:pPr>
            <a:r>
              <a:rPr lang="en-US" sz="2000"/>
              <a:t>For example:</a:t>
            </a:r>
            <a:endParaRPr sz="2000"/>
          </a:p>
          <a:p>
            <a:pPr indent="-355600" lvl="0" marL="457200" rtl="0" algn="l">
              <a:lnSpc>
                <a:spcPct val="90000"/>
              </a:lnSpc>
              <a:spcBef>
                <a:spcPts val="1000"/>
              </a:spcBef>
              <a:spcAft>
                <a:spcPts val="0"/>
              </a:spcAft>
              <a:buSzPts val="2000"/>
              <a:buChar char="-"/>
            </a:pPr>
            <a:r>
              <a:rPr lang="en-US" sz="2000"/>
              <a:t>at school I am perceived by teachers as young</a:t>
            </a:r>
            <a:endParaRPr sz="2000"/>
          </a:p>
          <a:p>
            <a:pPr indent="0" lvl="0" marL="457200" marR="0" rtl="0" algn="l">
              <a:lnSpc>
                <a:spcPct val="90000"/>
              </a:lnSpc>
              <a:spcBef>
                <a:spcPts val="1000"/>
              </a:spcBef>
              <a:spcAft>
                <a:spcPts val="0"/>
              </a:spcAft>
              <a:buNone/>
            </a:pPr>
            <a:r>
              <a:t/>
            </a:r>
            <a:endParaRPr sz="2000"/>
          </a:p>
          <a:p>
            <a:pPr indent="-355600" lvl="0" marL="457200" rtl="0" algn="l">
              <a:lnSpc>
                <a:spcPct val="90000"/>
              </a:lnSpc>
              <a:spcBef>
                <a:spcPts val="0"/>
              </a:spcBef>
              <a:spcAft>
                <a:spcPts val="0"/>
              </a:spcAft>
              <a:buSzPts val="2000"/>
              <a:buChar char="-"/>
            </a:pPr>
            <a:r>
              <a:rPr lang="en-US" sz="2000"/>
              <a:t>as the oldest daughter I am made to shoulder more responsibilities than my siblings</a:t>
            </a:r>
            <a:endParaRPr sz="2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g256a5414576_0_211"/>
          <p:cNvSpPr txBox="1"/>
          <p:nvPr>
            <p:ph type="title"/>
          </p:nvPr>
        </p:nvSpPr>
        <p:spPr>
          <a:xfrm>
            <a:off x="813825" y="1463100"/>
            <a:ext cx="3778200" cy="1799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2400"/>
              <a:buNone/>
            </a:pPr>
            <a:r>
              <a:rPr lang="en-US"/>
              <a:t>Intersectionality wheel of privilege</a:t>
            </a:r>
            <a:endParaRPr/>
          </a:p>
        </p:txBody>
      </p:sp>
      <p:pic>
        <p:nvPicPr>
          <p:cNvPr id="127" name="Google Shape;127;g256a5414576_0_211"/>
          <p:cNvPicPr preferRelativeResize="0"/>
          <p:nvPr/>
        </p:nvPicPr>
        <p:blipFill rotWithShape="1">
          <a:blip r:embed="rId3">
            <a:alphaModFix/>
          </a:blip>
          <a:srcRect b="0" l="0" r="0" t="12441"/>
          <a:stretch/>
        </p:blipFill>
        <p:spPr>
          <a:xfrm>
            <a:off x="5049325" y="1189925"/>
            <a:ext cx="6386599" cy="55918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2023-04-13T12:45:17Z</dcterms:created>
  <dc:creator>Roderick Vassallo</dc:creator>
</cp:coreProperties>
</file>